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65" r:id="rId3"/>
    <p:sldId id="285" r:id="rId4"/>
    <p:sldId id="259" r:id="rId5"/>
    <p:sldId id="282" r:id="rId6"/>
    <p:sldId id="283" r:id="rId7"/>
    <p:sldId id="284" r:id="rId8"/>
    <p:sldId id="269" r:id="rId9"/>
    <p:sldId id="257" r:id="rId10"/>
    <p:sldId id="262" r:id="rId11"/>
    <p:sldId id="288" r:id="rId12"/>
    <p:sldId id="289" r:id="rId13"/>
    <p:sldId id="290" r:id="rId14"/>
    <p:sldId id="258" r:id="rId15"/>
    <p:sldId id="263" r:id="rId16"/>
    <p:sldId id="271" r:id="rId17"/>
    <p:sldId id="272" r:id="rId18"/>
    <p:sldId id="273" r:id="rId19"/>
    <p:sldId id="274" r:id="rId20"/>
    <p:sldId id="275" r:id="rId21"/>
    <p:sldId id="276" r:id="rId22"/>
    <p:sldId id="270" r:id="rId23"/>
    <p:sldId id="277" r:id="rId24"/>
    <p:sldId id="286" r:id="rId25"/>
    <p:sldId id="287" r:id="rId26"/>
    <p:sldId id="260" r:id="rId27"/>
    <p:sldId id="264" r:id="rId28"/>
    <p:sldId id="28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553" autoAdjust="0"/>
  </p:normalViewPr>
  <p:slideViewPr>
    <p:cSldViewPr snapToGrid="0" snapToObjects="1">
      <p:cViewPr>
        <p:scale>
          <a:sx n="51" d="100"/>
          <a:sy n="51" d="100"/>
        </p:scale>
        <p:origin x="-8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21E8EF-AFBE-4A49-9732-330D38F63445}" type="datetimeFigureOut">
              <a:rPr lang="en-US" smtClean="0"/>
              <a:t>8/28/2014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055188-71CA-6244-9664-14CAA20CF2CF}" type="slidenum">
              <a:rPr lang="en-US" smtClean="0"/>
              <a:t>‹#›</a:t>
            </a:fld>
            <a:endParaRPr lang="en-US"/>
          </a:p>
        </p:txBody>
      </p:sp>
    </p:spTree>
    <p:extLst>
      <p:ext uri="{BB962C8B-B14F-4D97-AF65-F5344CB8AC3E}">
        <p14:creationId xmlns:p14="http://schemas.microsoft.com/office/powerpoint/2010/main" val="34406274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055188-71CA-6244-9664-14CAA20CF2CF}" type="slidenum">
              <a:rPr lang="en-US" smtClean="0"/>
              <a:t>1</a:t>
            </a:fld>
            <a:endParaRPr lang="en-US"/>
          </a:p>
        </p:txBody>
      </p:sp>
    </p:spTree>
    <p:extLst>
      <p:ext uri="{BB962C8B-B14F-4D97-AF65-F5344CB8AC3E}">
        <p14:creationId xmlns:p14="http://schemas.microsoft.com/office/powerpoint/2010/main" val="3081878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Translation of CHO: Cultural heritage object</a:t>
            </a:r>
          </a:p>
          <a:p>
            <a:endParaRPr lang="en-US" dirty="0" smtClean="0"/>
          </a:p>
          <a:p>
            <a:r>
              <a:rPr lang="en-US" dirty="0" smtClean="0"/>
              <a:t>Explain “association</a:t>
            </a:r>
            <a:r>
              <a:rPr lang="en-US" baseline="0" dirty="0" smtClean="0"/>
              <a:t> by inspection”</a:t>
            </a:r>
          </a:p>
          <a:p>
            <a:endParaRPr lang="en-US" baseline="0" dirty="0" smtClean="0"/>
          </a:p>
          <a:p>
            <a:r>
              <a:rPr lang="en-US" baseline="0" dirty="0" smtClean="0"/>
              <a:t>And so we quickly found that making this work required heavy metadata wrangling.</a:t>
            </a:r>
          </a:p>
          <a:p>
            <a:endParaRPr lang="en-US" baseline="0" dirty="0" smtClean="0"/>
          </a:p>
          <a:p>
            <a:r>
              <a:rPr lang="en-US" baseline="0" dirty="0" smtClean="0"/>
              <a:t>That’s a little bit about our overall approach. For a little more on the “guts” of the project I’ll turn the podium over to Worthy.</a:t>
            </a:r>
            <a:endParaRPr lang="en-US" dirty="0"/>
          </a:p>
        </p:txBody>
      </p:sp>
      <p:sp>
        <p:nvSpPr>
          <p:cNvPr id="4" name="Slide Number Placeholder 3"/>
          <p:cNvSpPr>
            <a:spLocks noGrp="1"/>
          </p:cNvSpPr>
          <p:nvPr>
            <p:ph type="sldNum" sz="quarter" idx="10"/>
          </p:nvPr>
        </p:nvSpPr>
        <p:spPr/>
        <p:txBody>
          <a:bodyPr/>
          <a:lstStyle/>
          <a:p>
            <a:fld id="{DA055188-71CA-6244-9664-14CAA20CF2CF}" type="slidenum">
              <a:rPr lang="en-US" smtClean="0"/>
              <a:t>10</a:t>
            </a:fld>
            <a:endParaRPr lang="en-US"/>
          </a:p>
        </p:txBody>
      </p:sp>
    </p:spTree>
    <p:extLst>
      <p:ext uri="{BB962C8B-B14F-4D97-AF65-F5344CB8AC3E}">
        <p14:creationId xmlns:p14="http://schemas.microsoft.com/office/powerpoint/2010/main" val="3541271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reiterate</a:t>
            </a:r>
            <a:r>
              <a:rPr lang="en-US" baseline="0" dirty="0" smtClean="0"/>
              <a:t> –</a:t>
            </a:r>
          </a:p>
          <a:p>
            <a:r>
              <a:rPr lang="en-US" dirty="0" smtClean="0"/>
              <a:t>Tenent1: people are interested in individual Cultural Heritage</a:t>
            </a:r>
            <a:r>
              <a:rPr lang="en-US" baseline="0" dirty="0" smtClean="0"/>
              <a:t> Objects</a:t>
            </a:r>
          </a:p>
          <a:p>
            <a:endParaRPr lang="en-US" dirty="0" smtClean="0"/>
          </a:p>
          <a:p>
            <a:r>
              <a:rPr lang="en-US" dirty="0" smtClean="0"/>
              <a:t>And then are interested in the context of</a:t>
            </a:r>
            <a:r>
              <a:rPr lang="en-US" baseline="0" dirty="0" smtClean="0"/>
              <a:t> those CHOs – what other CHOs in the collection</a:t>
            </a:r>
          </a:p>
          <a:p>
            <a:r>
              <a:rPr lang="en-US" baseline="0" dirty="0" smtClean="0"/>
              <a:t>or in the repository</a:t>
            </a:r>
          </a:p>
          <a:p>
            <a:r>
              <a:rPr lang="en-US" baseline="0" dirty="0" smtClean="0"/>
              <a:t>or in the same category</a:t>
            </a:r>
          </a:p>
          <a:p>
            <a:endParaRPr lang="en-US" baseline="0" dirty="0" smtClean="0"/>
          </a:p>
        </p:txBody>
      </p:sp>
      <p:sp>
        <p:nvSpPr>
          <p:cNvPr id="4" name="Slide Number Placeholder 3"/>
          <p:cNvSpPr>
            <a:spLocks noGrp="1"/>
          </p:cNvSpPr>
          <p:nvPr>
            <p:ph type="sldNum" sz="quarter" idx="10"/>
          </p:nvPr>
        </p:nvSpPr>
        <p:spPr/>
        <p:txBody>
          <a:bodyPr/>
          <a:lstStyle/>
          <a:p>
            <a:fld id="{DA055188-71CA-6244-9664-14CAA20CF2CF}" type="slidenum">
              <a:rPr lang="en-US" smtClean="0"/>
              <a:t>11</a:t>
            </a:fld>
            <a:endParaRPr lang="en-US"/>
          </a:p>
        </p:txBody>
      </p:sp>
    </p:spTree>
    <p:extLst>
      <p:ext uri="{BB962C8B-B14F-4D97-AF65-F5344CB8AC3E}">
        <p14:creationId xmlns:p14="http://schemas.microsoft.com/office/powerpoint/2010/main" val="293766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Tenent2: AEW only provides information about CHOs that it can provide some access to, i.e., only CHOs represented in digital collections</a:t>
            </a:r>
          </a:p>
          <a:p>
            <a:endParaRPr lang="en-US" baseline="0" dirty="0" smtClean="0"/>
          </a:p>
          <a:p>
            <a:r>
              <a:rPr lang="en-US" baseline="0" dirty="0" smtClean="0"/>
              <a:t>Uniform as possible presentation of individual CHO, collection and repository</a:t>
            </a:r>
          </a:p>
          <a:p>
            <a:endParaRPr lang="en-US" baseline="0" dirty="0" smtClean="0"/>
          </a:p>
          <a:p>
            <a:r>
              <a:rPr lang="en-US" baseline="0" dirty="0" smtClean="0"/>
              <a:t>But also access to original records</a:t>
            </a:r>
          </a:p>
          <a:p>
            <a:endParaRPr lang="en-US" dirty="0"/>
          </a:p>
        </p:txBody>
      </p:sp>
      <p:sp>
        <p:nvSpPr>
          <p:cNvPr id="4" name="Slide Number Placeholder 3"/>
          <p:cNvSpPr>
            <a:spLocks noGrp="1"/>
          </p:cNvSpPr>
          <p:nvPr>
            <p:ph type="sldNum" sz="quarter" idx="10"/>
          </p:nvPr>
        </p:nvSpPr>
        <p:spPr/>
        <p:txBody>
          <a:bodyPr/>
          <a:lstStyle/>
          <a:p>
            <a:fld id="{DA055188-71CA-6244-9664-14CAA20CF2CF}" type="slidenum">
              <a:rPr lang="en-US" smtClean="0"/>
              <a:t>12</a:t>
            </a:fld>
            <a:endParaRPr lang="en-US"/>
          </a:p>
        </p:txBody>
      </p:sp>
    </p:spTree>
    <p:extLst>
      <p:ext uri="{BB962C8B-B14F-4D97-AF65-F5344CB8AC3E}">
        <p14:creationId xmlns:p14="http://schemas.microsoft.com/office/powerpoint/2010/main" val="293766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Age old archive problem of uniformity of description and categorization – not solved here</a:t>
            </a:r>
          </a:p>
          <a:p>
            <a:endParaRPr lang="en-US" baseline="0" dirty="0" smtClean="0"/>
          </a:p>
          <a:p>
            <a:r>
              <a:rPr lang="en-US" baseline="0" dirty="0" smtClean="0"/>
              <a:t>But still interesting associations across repositories and collections.</a:t>
            </a:r>
          </a:p>
        </p:txBody>
      </p:sp>
      <p:sp>
        <p:nvSpPr>
          <p:cNvPr id="4" name="Slide Number Placeholder 3"/>
          <p:cNvSpPr>
            <a:spLocks noGrp="1"/>
          </p:cNvSpPr>
          <p:nvPr>
            <p:ph type="sldNum" sz="quarter" idx="10"/>
          </p:nvPr>
        </p:nvSpPr>
        <p:spPr/>
        <p:txBody>
          <a:bodyPr/>
          <a:lstStyle/>
          <a:p>
            <a:fld id="{DA055188-71CA-6244-9664-14CAA20CF2CF}" type="slidenum">
              <a:rPr lang="en-US" smtClean="0"/>
              <a:t>13</a:t>
            </a:fld>
            <a:endParaRPr lang="en-US"/>
          </a:p>
        </p:txBody>
      </p:sp>
    </p:spTree>
    <p:extLst>
      <p:ext uri="{BB962C8B-B14F-4D97-AF65-F5344CB8AC3E}">
        <p14:creationId xmlns:p14="http://schemas.microsoft.com/office/powerpoint/2010/main" val="293766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baseline="0" dirty="0" smtClean="0">
                <a:solidFill>
                  <a:schemeClr val="tx1"/>
                </a:solidFill>
                <a:latin typeface="+mn-lt"/>
                <a:ea typeface="+mn-ea"/>
                <a:cs typeface="+mn-cs"/>
              </a:rPr>
              <a:t>So, what did we get out of the project?</a:t>
            </a:r>
          </a:p>
          <a:p>
            <a:endParaRPr lang="en-US" sz="1200" i="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latin typeface="+mn-lt"/>
                <a:ea typeface="+mn-ea"/>
                <a:cs typeface="+mn-cs"/>
              </a:rPr>
              <a:t>One of the most tangible things we got out of the project was the demonstration site, Archive Engine West. Let’s look at the basic functions of the site.</a:t>
            </a:r>
          </a:p>
          <a:p>
            <a:endParaRPr lang="en-US" sz="1200" i="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A055188-71CA-6244-9664-14CAA20CF2CF}" type="slidenum">
              <a:rPr lang="en-US" smtClean="0"/>
              <a:t>14</a:t>
            </a:fld>
            <a:endParaRPr lang="en-US"/>
          </a:p>
        </p:txBody>
      </p:sp>
    </p:spTree>
    <p:extLst>
      <p:ext uri="{BB962C8B-B14F-4D97-AF65-F5344CB8AC3E}">
        <p14:creationId xmlns:p14="http://schemas.microsoft.com/office/powerpoint/2010/main" val="3352476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home page for what we named Archive Engine West. </a:t>
            </a:r>
            <a:endParaRPr lang="en-US" dirty="0"/>
          </a:p>
        </p:txBody>
      </p:sp>
      <p:sp>
        <p:nvSpPr>
          <p:cNvPr id="4" name="Slide Number Placeholder 3"/>
          <p:cNvSpPr>
            <a:spLocks noGrp="1"/>
          </p:cNvSpPr>
          <p:nvPr>
            <p:ph type="sldNum" sz="quarter" idx="10"/>
          </p:nvPr>
        </p:nvSpPr>
        <p:spPr/>
        <p:txBody>
          <a:bodyPr/>
          <a:lstStyle/>
          <a:p>
            <a:fld id="{DA055188-71CA-6244-9664-14CAA20CF2CF}" type="slidenum">
              <a:rPr lang="en-US" smtClean="0"/>
              <a:t>15</a:t>
            </a:fld>
            <a:endParaRPr lang="en-US"/>
          </a:p>
        </p:txBody>
      </p:sp>
    </p:spTree>
    <p:extLst>
      <p:ext uri="{BB962C8B-B14F-4D97-AF65-F5344CB8AC3E}">
        <p14:creationId xmlns:p14="http://schemas.microsoft.com/office/powerpoint/2010/main" val="369671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are the search results for a simple search on Washington house. </a:t>
            </a:r>
          </a:p>
          <a:p>
            <a:endParaRPr lang="en-US" dirty="0" smtClean="0"/>
          </a:p>
        </p:txBody>
      </p:sp>
      <p:sp>
        <p:nvSpPr>
          <p:cNvPr id="4" name="Slide Number Placeholder 3"/>
          <p:cNvSpPr>
            <a:spLocks noGrp="1"/>
          </p:cNvSpPr>
          <p:nvPr>
            <p:ph type="sldNum" sz="quarter" idx="10"/>
          </p:nvPr>
        </p:nvSpPr>
        <p:spPr/>
        <p:txBody>
          <a:bodyPr/>
          <a:lstStyle/>
          <a:p>
            <a:fld id="{DA055188-71CA-6244-9664-14CAA20CF2CF}" type="slidenum">
              <a:rPr lang="en-US" smtClean="0"/>
              <a:t>16</a:t>
            </a:fld>
            <a:endParaRPr lang="en-US"/>
          </a:p>
        </p:txBody>
      </p:sp>
    </p:spTree>
    <p:extLst>
      <p:ext uri="{BB962C8B-B14F-4D97-AF65-F5344CB8AC3E}">
        <p14:creationId xmlns:p14="http://schemas.microsoft.com/office/powerpoint/2010/main" val="369671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in the item record that we start to see object in</a:t>
            </a:r>
            <a:r>
              <a:rPr lang="en-US" baseline="0" dirty="0" smtClean="0"/>
              <a:t> context: In this case, a thumbnail and item description, date, and format, plus the name of the collection and the collection scope and content note. </a:t>
            </a:r>
            <a:endParaRPr lang="en-US" dirty="0"/>
          </a:p>
        </p:txBody>
      </p:sp>
      <p:sp>
        <p:nvSpPr>
          <p:cNvPr id="4" name="Slide Number Placeholder 3"/>
          <p:cNvSpPr>
            <a:spLocks noGrp="1"/>
          </p:cNvSpPr>
          <p:nvPr>
            <p:ph type="sldNum" sz="quarter" idx="10"/>
          </p:nvPr>
        </p:nvSpPr>
        <p:spPr/>
        <p:txBody>
          <a:bodyPr/>
          <a:lstStyle/>
          <a:p>
            <a:fld id="{DA055188-71CA-6244-9664-14CAA20CF2CF}" type="slidenum">
              <a:rPr lang="en-US" smtClean="0"/>
              <a:t>17</a:t>
            </a:fld>
            <a:endParaRPr lang="en-US"/>
          </a:p>
        </p:txBody>
      </p:sp>
    </p:spTree>
    <p:extLst>
      <p:ext uri="{BB962C8B-B14F-4D97-AF65-F5344CB8AC3E}">
        <p14:creationId xmlns:p14="http://schemas.microsoft.com/office/powerpoint/2010/main" val="369671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get to the digital object where it’s originally hosted.</a:t>
            </a:r>
            <a:endParaRPr lang="en-US" dirty="0"/>
          </a:p>
        </p:txBody>
      </p:sp>
      <p:sp>
        <p:nvSpPr>
          <p:cNvPr id="4" name="Slide Number Placeholder 3"/>
          <p:cNvSpPr>
            <a:spLocks noGrp="1"/>
          </p:cNvSpPr>
          <p:nvPr>
            <p:ph type="sldNum" sz="quarter" idx="10"/>
          </p:nvPr>
        </p:nvSpPr>
        <p:spPr/>
        <p:txBody>
          <a:bodyPr/>
          <a:lstStyle/>
          <a:p>
            <a:fld id="{DA055188-71CA-6244-9664-14CAA20CF2CF}" type="slidenum">
              <a:rPr lang="en-US" smtClean="0"/>
              <a:t>18</a:t>
            </a:fld>
            <a:endParaRPr lang="en-US"/>
          </a:p>
        </p:txBody>
      </p:sp>
    </p:spTree>
    <p:extLst>
      <p:ext uri="{BB962C8B-B14F-4D97-AF65-F5344CB8AC3E}">
        <p14:creationId xmlns:p14="http://schemas.microsoft.com/office/powerpoint/2010/main" val="369671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get to the full finding aid if you want more information about the collection.</a:t>
            </a:r>
            <a:endParaRPr lang="en-US" dirty="0"/>
          </a:p>
        </p:txBody>
      </p:sp>
      <p:sp>
        <p:nvSpPr>
          <p:cNvPr id="4" name="Slide Number Placeholder 3"/>
          <p:cNvSpPr>
            <a:spLocks noGrp="1"/>
          </p:cNvSpPr>
          <p:nvPr>
            <p:ph type="sldNum" sz="quarter" idx="10"/>
          </p:nvPr>
        </p:nvSpPr>
        <p:spPr/>
        <p:txBody>
          <a:bodyPr/>
          <a:lstStyle/>
          <a:p>
            <a:fld id="{DA055188-71CA-6244-9664-14CAA20CF2CF}" type="slidenum">
              <a:rPr lang="en-US" smtClean="0"/>
              <a:t>19</a:t>
            </a:fld>
            <a:endParaRPr lang="en-US"/>
          </a:p>
        </p:txBody>
      </p:sp>
    </p:spTree>
    <p:extLst>
      <p:ext uri="{BB962C8B-B14F-4D97-AF65-F5344CB8AC3E}">
        <p14:creationId xmlns:p14="http://schemas.microsoft.com/office/powerpoint/2010/main" val="369671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055188-71CA-6244-9664-14CAA20CF2CF}" type="slidenum">
              <a:rPr lang="en-US" smtClean="0"/>
              <a:t>2</a:t>
            </a:fld>
            <a:endParaRPr lang="en-US"/>
          </a:p>
        </p:txBody>
      </p:sp>
    </p:spTree>
    <p:extLst>
      <p:ext uri="{BB962C8B-B14F-4D97-AF65-F5344CB8AC3E}">
        <p14:creationId xmlns:p14="http://schemas.microsoft.com/office/powerpoint/2010/main" val="1880980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get to a repository record that provides complete contact</a:t>
            </a:r>
            <a:r>
              <a:rPr lang="en-US" baseline="0" dirty="0" smtClean="0"/>
              <a:t> information for the holding institution. </a:t>
            </a:r>
          </a:p>
        </p:txBody>
      </p:sp>
      <p:sp>
        <p:nvSpPr>
          <p:cNvPr id="4" name="Slide Number Placeholder 3"/>
          <p:cNvSpPr>
            <a:spLocks noGrp="1"/>
          </p:cNvSpPr>
          <p:nvPr>
            <p:ph type="sldNum" sz="quarter" idx="10"/>
          </p:nvPr>
        </p:nvSpPr>
        <p:spPr/>
        <p:txBody>
          <a:bodyPr/>
          <a:lstStyle/>
          <a:p>
            <a:fld id="{DA055188-71CA-6244-9664-14CAA20CF2CF}" type="slidenum">
              <a:rPr lang="en-US" smtClean="0"/>
              <a:t>20</a:t>
            </a:fld>
            <a:endParaRPr lang="en-US"/>
          </a:p>
        </p:txBody>
      </p:sp>
    </p:spTree>
    <p:extLst>
      <p:ext uri="{BB962C8B-B14F-4D97-AF65-F5344CB8AC3E}">
        <p14:creationId xmlns:p14="http://schemas.microsoft.com/office/powerpoint/2010/main" val="369671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you can also get a sense of all</a:t>
            </a:r>
            <a:r>
              <a:rPr lang="en-US" baseline="0" dirty="0" smtClean="0"/>
              <a:t> the digital objects in the collection. </a:t>
            </a:r>
          </a:p>
          <a:p>
            <a:endParaRPr lang="en-US" baseline="0" dirty="0" smtClean="0"/>
          </a:p>
          <a:p>
            <a:r>
              <a:rPr lang="en-US" baseline="0" dirty="0" smtClean="0"/>
              <a:t>So in summary, the demonstration site relates digital objects to associated collection-level records in a single interface, links to the original objects, finding aids, and repository information, and relates the individual items to one another. </a:t>
            </a:r>
          </a:p>
        </p:txBody>
      </p:sp>
      <p:sp>
        <p:nvSpPr>
          <p:cNvPr id="4" name="Slide Number Placeholder 3"/>
          <p:cNvSpPr>
            <a:spLocks noGrp="1"/>
          </p:cNvSpPr>
          <p:nvPr>
            <p:ph type="sldNum" sz="quarter" idx="10"/>
          </p:nvPr>
        </p:nvSpPr>
        <p:spPr/>
        <p:txBody>
          <a:bodyPr/>
          <a:lstStyle/>
          <a:p>
            <a:fld id="{DA055188-71CA-6244-9664-14CAA20CF2CF}" type="slidenum">
              <a:rPr lang="en-US" smtClean="0"/>
              <a:t>21</a:t>
            </a:fld>
            <a:endParaRPr lang="en-US"/>
          </a:p>
        </p:txBody>
      </p:sp>
    </p:spTree>
    <p:extLst>
      <p:ext uri="{BB962C8B-B14F-4D97-AF65-F5344CB8AC3E}">
        <p14:creationId xmlns:p14="http://schemas.microsoft.com/office/powerpoint/2010/main" val="369671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latin typeface="+mn-lt"/>
                <a:ea typeface="+mn-ea"/>
                <a:cs typeface="+mn-cs"/>
              </a:rPr>
              <a:t>So how did this all come out? For users, our approach was quite successful, according to the summative evaluation of the demonstration site conducted by </a:t>
            </a:r>
            <a:r>
              <a:rPr lang="en-US" sz="1200" i="0" kern="1200" baseline="0" dirty="0" err="1" smtClean="0">
                <a:solidFill>
                  <a:schemeClr val="tx1"/>
                </a:solidFill>
                <a:latin typeface="+mn-lt"/>
                <a:ea typeface="+mn-ea"/>
                <a:cs typeface="+mn-cs"/>
              </a:rPr>
              <a:t>Rockman</a:t>
            </a:r>
            <a:r>
              <a:rPr lang="en-US" sz="1200" i="0" kern="1200" baseline="0" dirty="0" smtClean="0">
                <a:solidFill>
                  <a:schemeClr val="tx1"/>
                </a:solidFill>
                <a:latin typeface="+mn-lt"/>
                <a:ea typeface="+mn-ea"/>
                <a:cs typeface="+mn-cs"/>
              </a:rPr>
              <a:t> et al. They found that the end users they interviewed liked the site, found it useful, and were able to complete the tasks we gave them. Most importantly, they understood without being prompted the collection-level context and appreciated the approach.</a:t>
            </a:r>
          </a:p>
        </p:txBody>
      </p:sp>
      <p:sp>
        <p:nvSpPr>
          <p:cNvPr id="4" name="Slide Number Placeholder 3"/>
          <p:cNvSpPr>
            <a:spLocks noGrp="1"/>
          </p:cNvSpPr>
          <p:nvPr>
            <p:ph type="sldNum" sz="quarter" idx="10"/>
          </p:nvPr>
        </p:nvSpPr>
        <p:spPr/>
        <p:txBody>
          <a:bodyPr/>
          <a:lstStyle/>
          <a:p>
            <a:fld id="{DA055188-71CA-6244-9664-14CAA20CF2CF}" type="slidenum">
              <a:rPr lang="en-US" smtClean="0"/>
              <a:t>22</a:t>
            </a:fld>
            <a:endParaRPr lang="en-US"/>
          </a:p>
        </p:txBody>
      </p:sp>
    </p:spTree>
    <p:extLst>
      <p:ext uri="{BB962C8B-B14F-4D97-AF65-F5344CB8AC3E}">
        <p14:creationId xmlns:p14="http://schemas.microsoft.com/office/powerpoint/2010/main" val="2284176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baseline="0" dirty="0" smtClean="0">
                <a:solidFill>
                  <a:schemeClr val="tx1"/>
                </a:solidFill>
                <a:latin typeface="+mn-lt"/>
                <a:ea typeface="+mn-ea"/>
                <a:cs typeface="+mn-cs"/>
              </a:rPr>
              <a:t>The deficiencies were really on the back end—not in the infrastructure, but in our metadata. </a:t>
            </a:r>
          </a:p>
          <a:p>
            <a:endParaRPr lang="en-US" sz="1200" i="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We discovered that we have very little connection between EADs and CHOs. Our members have been able to make those linkages but in the absence of an effective interface for making use of them had largely not done so. There are serious deficiencies in our EAD standards in this area, which we are in the process of remedying.</a:t>
            </a:r>
          </a:p>
          <a:p>
            <a:endParaRPr lang="en-US" sz="1200" i="0" kern="1200" baseline="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Our</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digital content metadata</a:t>
            </a:r>
            <a:r>
              <a:rPr lang="en-US" sz="1200" i="0" kern="1200" baseline="0" dirty="0" smtClean="0">
                <a:solidFill>
                  <a:schemeClr val="tx1"/>
                </a:solidFill>
                <a:latin typeface="+mn-lt"/>
                <a:ea typeface="+mn-ea"/>
                <a:cs typeface="+mn-cs"/>
              </a:rPr>
              <a:t> was very inconsistent. Since we have no shared metadata standards, this is unsurprising, but it is an interesting demonstration of how many different ways there are to interpret the use of a “date” field. And those findings are not unique to our experience or to this project; the fields that gave us the most trouble are precisely the same ones that the Digital Public Library of America is wrestling with. </a:t>
            </a:r>
          </a:p>
          <a:p>
            <a:endParaRPr lang="en-US" sz="1200" i="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As a result it’s unsustainable in its current form. </a:t>
            </a:r>
            <a:endParaRPr lang="en-US" dirty="0"/>
          </a:p>
        </p:txBody>
      </p:sp>
      <p:sp>
        <p:nvSpPr>
          <p:cNvPr id="4" name="Slide Number Placeholder 3"/>
          <p:cNvSpPr>
            <a:spLocks noGrp="1"/>
          </p:cNvSpPr>
          <p:nvPr>
            <p:ph type="sldNum" sz="quarter" idx="10"/>
          </p:nvPr>
        </p:nvSpPr>
        <p:spPr/>
        <p:txBody>
          <a:bodyPr/>
          <a:lstStyle/>
          <a:p>
            <a:fld id="{DA055188-71CA-6244-9664-14CAA20CF2CF}" type="slidenum">
              <a:rPr lang="en-US" smtClean="0"/>
              <a:t>23</a:t>
            </a:fld>
            <a:endParaRPr lang="en-US"/>
          </a:p>
        </p:txBody>
      </p:sp>
    </p:spTree>
    <p:extLst>
      <p:ext uri="{BB962C8B-B14F-4D97-AF65-F5344CB8AC3E}">
        <p14:creationId xmlns:p14="http://schemas.microsoft.com/office/powerpoint/2010/main" val="3037953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want is this: </a:t>
            </a:r>
          </a:p>
          <a:p>
            <a:endParaRPr lang="en-US" dirty="0" smtClean="0"/>
          </a:p>
          <a:p>
            <a:r>
              <a:rPr lang="en-US" dirty="0" smtClean="0"/>
              <a:t>http://</a:t>
            </a:r>
            <a:r>
              <a:rPr lang="en-US" dirty="0" err="1" smtClean="0"/>
              <a:t>www.flickr.com</a:t>
            </a:r>
            <a:r>
              <a:rPr lang="en-US" dirty="0" smtClean="0"/>
              <a:t>/photos/</a:t>
            </a:r>
            <a:r>
              <a:rPr lang="en-US" dirty="0" err="1" smtClean="0"/>
              <a:t>dizmangphotography</a:t>
            </a:r>
            <a:r>
              <a:rPr lang="en-US" dirty="0" smtClean="0"/>
              <a:t>/9284617870</a:t>
            </a:r>
            <a:endParaRPr lang="en-US" dirty="0"/>
          </a:p>
        </p:txBody>
      </p:sp>
      <p:sp>
        <p:nvSpPr>
          <p:cNvPr id="4" name="Slide Number Placeholder 3"/>
          <p:cNvSpPr>
            <a:spLocks noGrp="1"/>
          </p:cNvSpPr>
          <p:nvPr>
            <p:ph type="sldNum" sz="quarter" idx="10"/>
          </p:nvPr>
        </p:nvSpPr>
        <p:spPr/>
        <p:txBody>
          <a:bodyPr/>
          <a:lstStyle/>
          <a:p>
            <a:fld id="{DFE1AB9B-234F-1941-A856-BF6EC81E1E5D}" type="slidenum">
              <a:rPr lang="en-US" smtClean="0"/>
              <a:t>24</a:t>
            </a:fld>
            <a:endParaRPr lang="en-US"/>
          </a:p>
        </p:txBody>
      </p:sp>
    </p:spTree>
    <p:extLst>
      <p:ext uri="{BB962C8B-B14F-4D97-AF65-F5344CB8AC3E}">
        <p14:creationId xmlns:p14="http://schemas.microsoft.com/office/powerpoint/2010/main" val="2003490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a:t>
            </a:r>
            <a:r>
              <a:rPr lang="en-US" baseline="0" dirty="0" smtClean="0"/>
              <a:t> currently have is this: </a:t>
            </a:r>
            <a:endParaRPr lang="en-US" dirty="0" smtClean="0"/>
          </a:p>
          <a:p>
            <a:endParaRPr lang="en-US" dirty="0" smtClean="0"/>
          </a:p>
          <a:p>
            <a:r>
              <a:rPr lang="en-US" dirty="0" smtClean="0"/>
              <a:t>http://</a:t>
            </a:r>
            <a:r>
              <a:rPr lang="en-US" dirty="0" err="1" smtClean="0"/>
              <a:t>www.flickr.com</a:t>
            </a:r>
            <a:r>
              <a:rPr lang="en-US" dirty="0" smtClean="0"/>
              <a:t>/photos/</a:t>
            </a:r>
            <a:r>
              <a:rPr lang="en-US" dirty="0" err="1" smtClean="0"/>
              <a:t>nlireland</a:t>
            </a:r>
            <a:r>
              <a:rPr lang="en-US" dirty="0" smtClean="0"/>
              <a:t>/5984094240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E1AB9B-234F-1941-A856-BF6EC81E1E5D}" type="slidenum">
              <a:rPr lang="en-US" smtClean="0"/>
              <a:t>25</a:t>
            </a:fld>
            <a:endParaRPr lang="en-US"/>
          </a:p>
        </p:txBody>
      </p:sp>
    </p:spTree>
    <p:extLst>
      <p:ext uri="{BB962C8B-B14F-4D97-AF65-F5344CB8AC3E}">
        <p14:creationId xmlns:p14="http://schemas.microsoft.com/office/powerpoint/2010/main" val="37368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So we’ve got a good concept and a</a:t>
            </a:r>
            <a:r>
              <a:rPr lang="en-US" sz="1200" i="0" kern="1200" baseline="0" dirty="0" smtClean="0">
                <a:solidFill>
                  <a:schemeClr val="tx1"/>
                </a:solidFill>
                <a:latin typeface="+mn-lt"/>
                <a:ea typeface="+mn-ea"/>
                <a:cs typeface="+mn-cs"/>
              </a:rPr>
              <a:t> demonstration site. We know that we’re working on an important problem and made some significant progress. This demonstration project has demonstrated a great deal to us as an organization and, I hope, to others.</a:t>
            </a:r>
            <a:endParaRPr lang="en-US" dirty="0" smtClean="0"/>
          </a:p>
          <a:p>
            <a:endParaRPr lang="en-US" sz="1200" i="0" kern="1200" baseline="0" dirty="0" smtClean="0">
              <a:solidFill>
                <a:schemeClr val="tx1"/>
              </a:solidFill>
              <a:latin typeface="+mn-lt"/>
              <a:ea typeface="+mn-ea"/>
              <a:cs typeface="+mn-cs"/>
            </a:endParaRPr>
          </a:p>
          <a:p>
            <a:endParaRPr lang="en-US" sz="1200" i="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So what comes next?</a:t>
            </a:r>
          </a:p>
        </p:txBody>
      </p:sp>
      <p:sp>
        <p:nvSpPr>
          <p:cNvPr id="4" name="Slide Number Placeholder 3"/>
          <p:cNvSpPr>
            <a:spLocks noGrp="1"/>
          </p:cNvSpPr>
          <p:nvPr>
            <p:ph type="sldNum" sz="quarter" idx="10"/>
          </p:nvPr>
        </p:nvSpPr>
        <p:spPr/>
        <p:txBody>
          <a:bodyPr/>
          <a:lstStyle/>
          <a:p>
            <a:fld id="{DA055188-71CA-6244-9664-14CAA20CF2CF}" type="slidenum">
              <a:rPr lang="en-US" smtClean="0"/>
              <a:t>26</a:t>
            </a:fld>
            <a:endParaRPr lang="en-US"/>
          </a:p>
        </p:txBody>
      </p:sp>
    </p:spTree>
    <p:extLst>
      <p:ext uri="{BB962C8B-B14F-4D97-AF65-F5344CB8AC3E}">
        <p14:creationId xmlns:p14="http://schemas.microsoft.com/office/powerpoint/2010/main" val="3990606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grant is extended to the</a:t>
            </a:r>
            <a:r>
              <a:rPr lang="en-US" baseline="0" dirty="0" smtClean="0"/>
              <a:t> end of this calendar year.</a:t>
            </a:r>
          </a:p>
          <a:p>
            <a:endParaRPr lang="en-US" baseline="0" dirty="0" smtClean="0"/>
          </a:p>
          <a:p>
            <a:r>
              <a:rPr lang="en-US" baseline="0" dirty="0" smtClean="0"/>
              <a:t> That in turn gives us a great opportunity to integrate the discussion of this project into the Alliance’s new Strategic Agenda, which has created a new program devoted to unique materials, the Content Creation &amp; Dissemination Program. That’s a pretty different approach: instead of being a </a:t>
            </a:r>
            <a:r>
              <a:rPr lang="en-US" baseline="0" dirty="0" err="1" smtClean="0"/>
              <a:t>silo’d</a:t>
            </a:r>
            <a:r>
              <a:rPr lang="en-US" baseline="0" dirty="0" smtClean="0"/>
              <a:t> special collections-focused program, we’ve got a broader focus on all the unique materials held by our members.</a:t>
            </a:r>
          </a:p>
          <a:p>
            <a:endParaRPr lang="en-US" baseline="0" dirty="0" smtClean="0"/>
          </a:p>
          <a:p>
            <a:r>
              <a:rPr lang="en-US" baseline="0" dirty="0" smtClean="0"/>
              <a:t>As part of that new program, we’re exploring becoming a Digital Public Library of America  service hub and engaging in the national-level discussions about digital object metadata consistency that fine project is driving.</a:t>
            </a:r>
          </a:p>
          <a:p>
            <a:endParaRPr lang="en-US" baseline="0" dirty="0" smtClean="0"/>
          </a:p>
          <a:p>
            <a:r>
              <a:rPr lang="en-US" baseline="0" dirty="0" smtClean="0"/>
              <a:t>We were already planning and are now engaged in a substantial redesign of our EAD site. By integrating the repository registry from this project and vastly improving the connections we can make programmatically between finding aids and associated content we’re going to make good use of the knowledge gained on this </a:t>
            </a:r>
            <a:r>
              <a:rPr lang="en-US" baseline="0" dirty="0" err="1" smtClean="0"/>
              <a:t>projet</a:t>
            </a:r>
            <a:r>
              <a:rPr lang="en-US" baseline="0" dirty="0" smtClean="0"/>
              <a:t>. </a:t>
            </a:r>
          </a:p>
          <a:p>
            <a:endParaRPr lang="en-US" baseline="0" dirty="0" smtClean="0"/>
          </a:p>
          <a:p>
            <a:r>
              <a:rPr lang="en-US" baseline="0" dirty="0" smtClean="0"/>
              <a:t>What is to become of the AEW site? That is under review and is ultimately up to the governing council of the Alliance as they consider all of our program offerings for unique materials. </a:t>
            </a:r>
            <a:endParaRPr lang="en-US" dirty="0"/>
          </a:p>
        </p:txBody>
      </p:sp>
      <p:sp>
        <p:nvSpPr>
          <p:cNvPr id="4" name="Slide Number Placeholder 3"/>
          <p:cNvSpPr>
            <a:spLocks noGrp="1"/>
          </p:cNvSpPr>
          <p:nvPr>
            <p:ph type="sldNum" sz="quarter" idx="10"/>
          </p:nvPr>
        </p:nvSpPr>
        <p:spPr/>
        <p:txBody>
          <a:bodyPr/>
          <a:lstStyle/>
          <a:p>
            <a:fld id="{DA055188-71CA-6244-9664-14CAA20CF2CF}" type="slidenum">
              <a:rPr lang="en-US" smtClean="0"/>
              <a:t>27</a:t>
            </a:fld>
            <a:endParaRPr lang="en-US"/>
          </a:p>
        </p:txBody>
      </p:sp>
    </p:spTree>
    <p:extLst>
      <p:ext uri="{BB962C8B-B14F-4D97-AF65-F5344CB8AC3E}">
        <p14:creationId xmlns:p14="http://schemas.microsoft.com/office/powerpoint/2010/main" val="3462632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does this all take us?</a:t>
            </a:r>
          </a:p>
          <a:p>
            <a:endParaRPr lang="en-US" dirty="0" smtClean="0"/>
          </a:p>
          <a:p>
            <a:r>
              <a:rPr lang="en-US" dirty="0" smtClean="0"/>
              <a:t>Most important is the</a:t>
            </a:r>
            <a:r>
              <a:rPr lang="en-US" baseline="0" dirty="0" smtClean="0"/>
              <a:t> need to usefully integrate collection-level metadata and associated digital objects, and to do so on a large scale. It’s what our end users want and need. And our current options for discovery layers don’t yet do </a:t>
            </a:r>
            <a:r>
              <a:rPr lang="en-US" baseline="0" smtClean="0"/>
              <a:t>the job. </a:t>
            </a:r>
            <a:endParaRPr lang="en-US" baseline="0" dirty="0" smtClean="0"/>
          </a:p>
          <a:p>
            <a:endParaRPr lang="en-US" baseline="0" dirty="0" smtClean="0"/>
          </a:p>
          <a:p>
            <a:r>
              <a:rPr lang="en-US" baseline="0" dirty="0" smtClean="0"/>
              <a:t>Ultimately I’ll suggest that if we’re not doing something like this with our EAD finding aids, we may as well not do EAD. It’s time to do something quite a bit more with all the structured metadata that we’ve spent so much time and resources creating.</a:t>
            </a:r>
          </a:p>
          <a:p>
            <a:endParaRPr lang="en-US" baseline="0" dirty="0" smtClean="0"/>
          </a:p>
          <a:p>
            <a:r>
              <a:rPr lang="en-US" baseline="0" dirty="0" smtClean="0"/>
              <a:t>I’d also suggest that we will continue to struggle with large-scale digitization without useful connections with collection-level metadata. It’s not surprising that the larger scale approaches to digitization—North Carolina, Archives of American Art, the demonstration projects funded by NHPRC—rely on integrated workflows between EAD and digital object creation and dissemination.</a:t>
            </a:r>
          </a:p>
          <a:p>
            <a:endParaRPr lang="en-US" baseline="0" dirty="0" smtClean="0"/>
          </a:p>
          <a:p>
            <a:r>
              <a:rPr lang="en-US" baseline="0" dirty="0" smtClean="0"/>
              <a:t>How can we make this happen on a larger scale? By having some base-level agreement on metadata standards for CHOs and EAD. DPLA is dong a great job driving the CHO conversations; with the future release of EAD3, groups associated with the EAD Roundtable are doing some work that should help us create some basic-level standards. Then we’ll be in a better place to make what needs to happen become a reality. </a:t>
            </a:r>
            <a:endParaRPr lang="en-US" dirty="0"/>
          </a:p>
        </p:txBody>
      </p:sp>
      <p:sp>
        <p:nvSpPr>
          <p:cNvPr id="4" name="Slide Number Placeholder 3"/>
          <p:cNvSpPr>
            <a:spLocks noGrp="1"/>
          </p:cNvSpPr>
          <p:nvPr>
            <p:ph type="sldNum" sz="quarter" idx="10"/>
          </p:nvPr>
        </p:nvSpPr>
        <p:spPr/>
        <p:txBody>
          <a:bodyPr/>
          <a:lstStyle/>
          <a:p>
            <a:fld id="{DA055188-71CA-6244-9664-14CAA20CF2CF}" type="slidenum">
              <a:rPr lang="en-US" smtClean="0"/>
              <a:t>28</a:t>
            </a:fld>
            <a:endParaRPr lang="en-US"/>
          </a:p>
        </p:txBody>
      </p:sp>
    </p:spTree>
    <p:extLst>
      <p:ext uri="{BB962C8B-B14F-4D97-AF65-F5344CB8AC3E}">
        <p14:creationId xmlns:p14="http://schemas.microsoft.com/office/powerpoint/2010/main" val="101042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that’s a little bit about the program</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EB45D887-30EC-4933-A870-0BCEEB8D9934}"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One of the origins</a:t>
            </a:r>
            <a:r>
              <a:rPr lang="en-US" sz="1200" i="0" kern="1200" baseline="0" dirty="0" smtClean="0">
                <a:solidFill>
                  <a:schemeClr val="tx1"/>
                </a:solidFill>
                <a:latin typeface="+mn-lt"/>
                <a:ea typeface="+mn-ea"/>
                <a:cs typeface="+mn-cs"/>
              </a:rPr>
              <a:t> of the project is </a:t>
            </a:r>
            <a:r>
              <a:rPr lang="en-US" sz="1200" i="0" kern="1200" dirty="0" smtClean="0">
                <a:solidFill>
                  <a:schemeClr val="tx1"/>
                </a:solidFill>
                <a:latin typeface="+mn-lt"/>
                <a:ea typeface="+mn-ea"/>
                <a:cs typeface="+mn-cs"/>
              </a:rPr>
              <a:t>a story that will</a:t>
            </a:r>
            <a:r>
              <a:rPr lang="en-US" sz="1200" i="0" kern="1200" baseline="0" dirty="0" smtClean="0">
                <a:solidFill>
                  <a:schemeClr val="tx1"/>
                </a:solidFill>
                <a:latin typeface="+mn-lt"/>
                <a:ea typeface="+mn-ea"/>
                <a:cs typeface="+mn-cs"/>
              </a:rPr>
              <a:t> be familiar to all of you.</a:t>
            </a:r>
            <a:endParaRPr lang="en-US" dirty="0"/>
          </a:p>
        </p:txBody>
      </p:sp>
      <p:sp>
        <p:nvSpPr>
          <p:cNvPr id="4" name="Slide Number Placeholder 3"/>
          <p:cNvSpPr>
            <a:spLocks noGrp="1"/>
          </p:cNvSpPr>
          <p:nvPr>
            <p:ph type="sldNum" sz="quarter" idx="10"/>
          </p:nvPr>
        </p:nvSpPr>
        <p:spPr/>
        <p:txBody>
          <a:bodyPr/>
          <a:lstStyle/>
          <a:p>
            <a:fld id="{DA055188-71CA-6244-9664-14CAA20CF2CF}" type="slidenum">
              <a:rPr lang="en-US" smtClean="0"/>
              <a:t>4</a:t>
            </a:fld>
            <a:endParaRPr lang="en-US"/>
          </a:p>
        </p:txBody>
      </p:sp>
    </p:spTree>
    <p:extLst>
      <p:ext uri="{BB962C8B-B14F-4D97-AF65-F5344CB8AC3E}">
        <p14:creationId xmlns:p14="http://schemas.microsoft.com/office/powerpoint/2010/main" val="188098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archival photograph that we’ve found in Western</a:t>
            </a:r>
            <a:r>
              <a:rPr lang="en-US" baseline="0" dirty="0" smtClean="0"/>
              <a:t> Oregon University</a:t>
            </a:r>
            <a:r>
              <a:rPr lang="en-US" dirty="0" smtClean="0"/>
              <a:t>’s IR of</a:t>
            </a:r>
            <a:r>
              <a:rPr lang="en-US" baseline="0" dirty="0" smtClean="0"/>
              <a:t> Robert F. Kennedy’s campaign trip to Oregon. This is good—it’s online, it has a description of the item. </a:t>
            </a:r>
            <a:endParaRPr lang="en-US" dirty="0"/>
          </a:p>
        </p:txBody>
      </p:sp>
      <p:sp>
        <p:nvSpPr>
          <p:cNvPr id="4" name="Slide Number Placeholder 3"/>
          <p:cNvSpPr>
            <a:spLocks noGrp="1"/>
          </p:cNvSpPr>
          <p:nvPr>
            <p:ph type="sldNum" sz="quarter" idx="10"/>
          </p:nvPr>
        </p:nvSpPr>
        <p:spPr/>
        <p:txBody>
          <a:bodyPr/>
          <a:lstStyle/>
          <a:p>
            <a:fld id="{63C0087E-04B6-734B-9A70-3E7ED5019D19}" type="slidenum">
              <a:rPr lang="en-US" smtClean="0"/>
              <a:pPr/>
              <a:t>5</a:t>
            </a:fld>
            <a:endParaRPr lang="en-US" dirty="0"/>
          </a:p>
        </p:txBody>
      </p:sp>
    </p:spTree>
    <p:extLst>
      <p:ext uri="{BB962C8B-B14F-4D97-AF65-F5344CB8AC3E}">
        <p14:creationId xmlns:p14="http://schemas.microsoft.com/office/powerpoint/2010/main" val="833575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it’s from this</a:t>
            </a:r>
            <a:r>
              <a:rPr lang="en-US" baseline="0" dirty="0" smtClean="0"/>
              <a:t> collection, which has a collection-level description that includes important historical background and an overall content description. And that content description is particularly important because only a few items from this substantial collection are online. </a:t>
            </a:r>
          </a:p>
          <a:p>
            <a:endParaRPr lang="en-US" baseline="0" dirty="0" smtClean="0"/>
          </a:p>
          <a:p>
            <a:r>
              <a:rPr lang="en-US" baseline="0" dirty="0" smtClean="0"/>
              <a:t>Right now, the digital object doesn’t point to the finding aid, and the finding aid doesn’t point to the digital objects. The whole reason to have a finding aid is that each item is part of a collection, and that context is extremely important. </a:t>
            </a:r>
          </a:p>
          <a:p>
            <a:endParaRPr lang="en-US" baseline="0" dirty="0" smtClean="0"/>
          </a:p>
          <a:p>
            <a:r>
              <a:rPr lang="en-US" baseline="0" dirty="0" smtClean="0"/>
              <a:t>Yet we as a profession don’t have many good approaches to this problem. Digitized objects and finding aids are often produced through separate workflows and different teams of people, and end up in separate interfaces for the most part.</a:t>
            </a:r>
          </a:p>
          <a:p>
            <a:endParaRPr lang="en-US" baseline="0" dirty="0" smtClean="0"/>
          </a:p>
          <a:p>
            <a:r>
              <a:rPr lang="en-US" baseline="0" dirty="0" smtClean="0"/>
              <a:t>And while it’s perfectly possible to point these things at one another, what we end up with is related objects separated.  </a:t>
            </a:r>
            <a:endParaRPr lang="en-US" dirty="0"/>
          </a:p>
        </p:txBody>
      </p:sp>
      <p:sp>
        <p:nvSpPr>
          <p:cNvPr id="4" name="Slide Number Placeholder 3"/>
          <p:cNvSpPr>
            <a:spLocks noGrp="1"/>
          </p:cNvSpPr>
          <p:nvPr>
            <p:ph type="sldNum" sz="quarter" idx="10"/>
          </p:nvPr>
        </p:nvSpPr>
        <p:spPr/>
        <p:txBody>
          <a:bodyPr/>
          <a:lstStyle/>
          <a:p>
            <a:fld id="{63C0087E-04B6-734B-9A70-3E7ED5019D19}" type="slidenum">
              <a:rPr lang="en-US" smtClean="0"/>
              <a:pPr/>
              <a:t>6</a:t>
            </a:fld>
            <a:endParaRPr lang="en-US" dirty="0"/>
          </a:p>
        </p:txBody>
      </p:sp>
    </p:spTree>
    <p:extLst>
      <p:ext uri="{BB962C8B-B14F-4D97-AF65-F5344CB8AC3E}">
        <p14:creationId xmlns:p14="http://schemas.microsoft.com/office/powerpoint/2010/main" val="1143811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while</a:t>
            </a:r>
            <a:r>
              <a:rPr lang="en-US" baseline="0" dirty="0" smtClean="0"/>
              <a:t> we can build different means for discovery of finding aids and digital content together, this has some serious limitations for end users: There’s no way to tell in this Primo discovery layer that item 3 is from item 2. And it is.</a:t>
            </a:r>
          </a:p>
          <a:p>
            <a:endParaRPr lang="en-US" baseline="0" dirty="0" smtClean="0"/>
          </a:p>
          <a:p>
            <a:r>
              <a:rPr lang="en-US" baseline="0" dirty="0" smtClean="0"/>
              <a:t>So our current presentations of metadata don’t do much to overcome the inherent challenges of separate workflows and interfaces.</a:t>
            </a:r>
            <a:endParaRPr lang="en-US" dirty="0"/>
          </a:p>
        </p:txBody>
      </p:sp>
      <p:sp>
        <p:nvSpPr>
          <p:cNvPr id="4" name="Slide Number Placeholder 3"/>
          <p:cNvSpPr>
            <a:spLocks noGrp="1"/>
          </p:cNvSpPr>
          <p:nvPr>
            <p:ph type="sldNum" sz="quarter" idx="10"/>
          </p:nvPr>
        </p:nvSpPr>
        <p:spPr/>
        <p:txBody>
          <a:bodyPr/>
          <a:lstStyle/>
          <a:p>
            <a:fld id="{DA055188-71CA-6244-9664-14CAA20CF2CF}" type="slidenum">
              <a:rPr lang="en-US" smtClean="0"/>
              <a:t>7</a:t>
            </a:fld>
            <a:endParaRPr lang="en-US"/>
          </a:p>
        </p:txBody>
      </p:sp>
    </p:spTree>
    <p:extLst>
      <p:ext uri="{BB962C8B-B14F-4D97-AF65-F5344CB8AC3E}">
        <p14:creationId xmlns:p14="http://schemas.microsoft.com/office/powerpoint/2010/main" val="62898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So we know this is a problem in the view of archivists; what do our</a:t>
            </a:r>
            <a:r>
              <a:rPr lang="en-US" sz="1200" i="0" kern="1200" baseline="0" dirty="0" smtClean="0">
                <a:solidFill>
                  <a:schemeClr val="tx1"/>
                </a:solidFill>
                <a:latin typeface="+mn-lt"/>
                <a:ea typeface="+mn-ea"/>
                <a:cs typeface="+mn-cs"/>
              </a:rPr>
              <a:t> users think?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latin typeface="+mn-lt"/>
                <a:ea typeface="+mn-ea"/>
                <a:cs typeface="+mn-cs"/>
              </a:rPr>
              <a:t>In 2008, we had a planning grant for what was then called the</a:t>
            </a:r>
            <a:r>
              <a:rPr lang="en-US" sz="1200" i="0" kern="1200" dirty="0" smtClean="0">
                <a:solidFill>
                  <a:schemeClr val="tx1"/>
                </a:solidFill>
                <a:latin typeface="+mn-lt"/>
                <a:ea typeface="+mn-ea"/>
                <a:cs typeface="+mn-cs"/>
              </a:rPr>
              <a:t> Cross-Search and Context Utility.</a:t>
            </a:r>
            <a:r>
              <a:rPr lang="en-US" sz="1200" i="0" kern="1200" baseline="0" dirty="0" smtClean="0">
                <a:solidFill>
                  <a:schemeClr val="tx1"/>
                </a:solidFill>
                <a:latin typeface="+mn-lt"/>
                <a:ea typeface="+mn-ea"/>
                <a:cs typeface="+mn-cs"/>
              </a:rPr>
              <a:t> As part of that I had the pleasure of conducting the </a:t>
            </a:r>
            <a:r>
              <a:rPr lang="en-US" sz="1200" i="0" kern="1200" dirty="0" smtClean="0">
                <a:solidFill>
                  <a:schemeClr val="tx1"/>
                </a:solidFill>
                <a:latin typeface="+mn-lt"/>
                <a:ea typeface="+mn-ea"/>
                <a:cs typeface="+mn-cs"/>
              </a:rPr>
              <a:t>Researcher Needs study with Beth </a:t>
            </a:r>
            <a:r>
              <a:rPr lang="en-US" sz="1200" i="0" kern="1200" dirty="0" err="1" smtClean="0">
                <a:solidFill>
                  <a:schemeClr val="tx1"/>
                </a:solidFill>
                <a:latin typeface="+mn-lt"/>
                <a:ea typeface="+mn-ea"/>
                <a:cs typeface="+mn-cs"/>
              </a:rPr>
              <a:t>Yakel</a:t>
            </a:r>
            <a:r>
              <a:rPr lang="en-US" sz="1200" i="0" kern="1200" dirty="0" smtClean="0">
                <a:solidFill>
                  <a:schemeClr val="tx1"/>
                </a:solidFill>
                <a:latin typeface="+mn-lt"/>
                <a:ea typeface="+mn-ea"/>
                <a:cs typeface="+mn-cs"/>
              </a:rPr>
              <a:t> of the University of Michigan.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What we found in that study was that current presentations of both finding aids and digital content don’t meet core needs; subjects wanted combination of the best of both. It is clearly not enough to just put full finding</a:t>
            </a:r>
            <a:r>
              <a:rPr lang="en-US" sz="1200" i="0" kern="1200" baseline="0" dirty="0" smtClean="0">
                <a:solidFill>
                  <a:schemeClr val="tx1"/>
                </a:solidFill>
                <a:latin typeface="+mn-lt"/>
                <a:ea typeface="+mn-ea"/>
                <a:cs typeface="+mn-cs"/>
              </a:rPr>
              <a:t> aids on the screen and point to digital objects; we need to create more effective presentations that pull out the relevant parts of finding aids and present them with digital objects in a way that makes sense to end users unfamiliar with the bizarre things that finding aids are.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latin typeface="+mn-lt"/>
                <a:ea typeface="+mn-ea"/>
                <a:cs typeface="+mn-cs"/>
              </a:rPr>
              <a:t>In addition, the consortium offers an outstanding opportunity; we have a large group of finding aids prepared under the same best practices and a diverse group of institutions. We don</a:t>
            </a:r>
            <a:r>
              <a:rPr lang="fr-FR" sz="1200" i="0" kern="1200" baseline="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t’ have a single repository for digital content, so it’s not easy either to aggregate our content or to work with it in other ways. And while many other state and regional consortia have a single repository, many don’t, so this was a chance to explore approaches that may work more broadly.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latin typeface="+mn-lt"/>
                <a:ea typeface="+mn-ea"/>
                <a:cs typeface="+mn-cs"/>
              </a:rPr>
              <a:t>Receipt of an IMLS demonstration grant allowed us to build a demonstration project and begin to see how the prototype began to scale in a number of ways</a:t>
            </a:r>
          </a:p>
          <a:p>
            <a:endParaRPr lang="en-US" dirty="0"/>
          </a:p>
        </p:txBody>
      </p:sp>
      <p:sp>
        <p:nvSpPr>
          <p:cNvPr id="4" name="Slide Number Placeholder 3"/>
          <p:cNvSpPr>
            <a:spLocks noGrp="1"/>
          </p:cNvSpPr>
          <p:nvPr>
            <p:ph type="sldNum" sz="quarter" idx="10"/>
          </p:nvPr>
        </p:nvSpPr>
        <p:spPr/>
        <p:txBody>
          <a:bodyPr/>
          <a:lstStyle/>
          <a:p>
            <a:fld id="{DA055188-71CA-6244-9664-14CAA20CF2CF}" type="slidenum">
              <a:rPr lang="en-US" smtClean="0"/>
              <a:t>8</a:t>
            </a:fld>
            <a:endParaRPr lang="en-US"/>
          </a:p>
        </p:txBody>
      </p:sp>
    </p:spTree>
    <p:extLst>
      <p:ext uri="{BB962C8B-B14F-4D97-AF65-F5344CB8AC3E}">
        <p14:creationId xmlns:p14="http://schemas.microsoft.com/office/powerpoint/2010/main" val="4060389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latin typeface="+mn-lt"/>
                <a:ea typeface="+mn-ea"/>
                <a:cs typeface="+mn-cs"/>
              </a:rPr>
              <a:t>Eight NWDA member institutions as project partners to facilitate user testing; partnership with the University of Virginia’s Institute for Advanced Technology in the Humanities;  advisers </a:t>
            </a:r>
            <a:r>
              <a:rPr lang="en-US" sz="1200" i="0" kern="1200" baseline="0" dirty="0" err="1" smtClean="0">
                <a:solidFill>
                  <a:schemeClr val="tx1"/>
                </a:solidFill>
                <a:latin typeface="+mn-lt"/>
                <a:ea typeface="+mn-ea"/>
                <a:cs typeface="+mn-cs"/>
              </a:rPr>
              <a:t>Merrilee</a:t>
            </a:r>
            <a:r>
              <a:rPr lang="en-US" sz="1200" i="0" kern="1200" baseline="0" dirty="0" smtClean="0">
                <a:solidFill>
                  <a:schemeClr val="tx1"/>
                </a:solidFill>
                <a:latin typeface="+mn-lt"/>
                <a:ea typeface="+mn-ea"/>
                <a:cs typeface="+mn-cs"/>
              </a:rPr>
              <a:t> </a:t>
            </a:r>
            <a:r>
              <a:rPr lang="en-US" sz="1200" i="0" kern="1200" baseline="0" dirty="0" err="1" smtClean="0">
                <a:solidFill>
                  <a:schemeClr val="tx1"/>
                </a:solidFill>
                <a:latin typeface="+mn-lt"/>
                <a:ea typeface="+mn-ea"/>
                <a:cs typeface="+mn-cs"/>
              </a:rPr>
              <a:t>Profitt</a:t>
            </a:r>
            <a:r>
              <a:rPr lang="en-US" sz="1200" i="0" kern="1200" baseline="0" dirty="0" smtClean="0">
                <a:solidFill>
                  <a:schemeClr val="tx1"/>
                </a:solidFill>
                <a:latin typeface="+mn-lt"/>
                <a:ea typeface="+mn-ea"/>
                <a:cs typeface="+mn-cs"/>
              </a:rPr>
              <a:t>, Leigh </a:t>
            </a:r>
            <a:r>
              <a:rPr lang="en-US" sz="1200" i="0" kern="1200" baseline="0" dirty="0" err="1" smtClean="0">
                <a:solidFill>
                  <a:schemeClr val="tx1"/>
                </a:solidFill>
                <a:latin typeface="+mn-lt"/>
                <a:ea typeface="+mn-ea"/>
                <a:cs typeface="+mn-cs"/>
              </a:rPr>
              <a:t>Grinstead</a:t>
            </a:r>
            <a:r>
              <a:rPr lang="en-US" sz="1200" i="0" kern="1200" baseline="0" dirty="0" smtClean="0">
                <a:solidFill>
                  <a:schemeClr val="tx1"/>
                </a:solidFill>
                <a:latin typeface="+mn-lt"/>
                <a:ea typeface="+mn-ea"/>
                <a:cs typeface="+mn-cs"/>
              </a:rPr>
              <a:t>, and Bill Layman.</a:t>
            </a:r>
            <a:endParaRPr lang="en-US" sz="120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A055188-71CA-6244-9664-14CAA20CF2CF}" type="slidenum">
              <a:rPr lang="en-US" smtClean="0"/>
              <a:t>9</a:t>
            </a:fld>
            <a:endParaRPr lang="en-US"/>
          </a:p>
        </p:txBody>
      </p:sp>
    </p:spTree>
    <p:extLst>
      <p:ext uri="{BB962C8B-B14F-4D97-AF65-F5344CB8AC3E}">
        <p14:creationId xmlns:p14="http://schemas.microsoft.com/office/powerpoint/2010/main" val="556379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FF1B31-99A0-9F4B-9210-83FCA5C35E76}"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D9BB4-CCFD-E543-8543-4BBFEAA825E8}" type="slidenum">
              <a:rPr lang="en-US" smtClean="0"/>
              <a:t>‹#›</a:t>
            </a:fld>
            <a:endParaRPr lang="en-US"/>
          </a:p>
        </p:txBody>
      </p:sp>
    </p:spTree>
    <p:extLst>
      <p:ext uri="{BB962C8B-B14F-4D97-AF65-F5344CB8AC3E}">
        <p14:creationId xmlns:p14="http://schemas.microsoft.com/office/powerpoint/2010/main" val="27072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F1B31-99A0-9F4B-9210-83FCA5C35E76}"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D9BB4-CCFD-E543-8543-4BBFEAA825E8}" type="slidenum">
              <a:rPr lang="en-US" smtClean="0"/>
              <a:t>‹#›</a:t>
            </a:fld>
            <a:endParaRPr lang="en-US"/>
          </a:p>
        </p:txBody>
      </p:sp>
    </p:spTree>
    <p:extLst>
      <p:ext uri="{BB962C8B-B14F-4D97-AF65-F5344CB8AC3E}">
        <p14:creationId xmlns:p14="http://schemas.microsoft.com/office/powerpoint/2010/main" val="424125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F1B31-99A0-9F4B-9210-83FCA5C35E76}"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D9BB4-CCFD-E543-8543-4BBFEAA825E8}" type="slidenum">
              <a:rPr lang="en-US" smtClean="0"/>
              <a:t>‹#›</a:t>
            </a:fld>
            <a:endParaRPr lang="en-US"/>
          </a:p>
        </p:txBody>
      </p:sp>
    </p:spTree>
    <p:extLst>
      <p:ext uri="{BB962C8B-B14F-4D97-AF65-F5344CB8AC3E}">
        <p14:creationId xmlns:p14="http://schemas.microsoft.com/office/powerpoint/2010/main" val="153507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F1B31-99A0-9F4B-9210-83FCA5C35E76}"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D9BB4-CCFD-E543-8543-4BBFEAA825E8}" type="slidenum">
              <a:rPr lang="en-US" smtClean="0"/>
              <a:t>‹#›</a:t>
            </a:fld>
            <a:endParaRPr lang="en-US"/>
          </a:p>
        </p:txBody>
      </p:sp>
    </p:spTree>
    <p:extLst>
      <p:ext uri="{BB962C8B-B14F-4D97-AF65-F5344CB8AC3E}">
        <p14:creationId xmlns:p14="http://schemas.microsoft.com/office/powerpoint/2010/main" val="15354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FF1B31-99A0-9F4B-9210-83FCA5C35E76}"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D9BB4-CCFD-E543-8543-4BBFEAA825E8}" type="slidenum">
              <a:rPr lang="en-US" smtClean="0"/>
              <a:t>‹#›</a:t>
            </a:fld>
            <a:endParaRPr lang="en-US"/>
          </a:p>
        </p:txBody>
      </p:sp>
    </p:spTree>
    <p:extLst>
      <p:ext uri="{BB962C8B-B14F-4D97-AF65-F5344CB8AC3E}">
        <p14:creationId xmlns:p14="http://schemas.microsoft.com/office/powerpoint/2010/main" val="360716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FF1B31-99A0-9F4B-9210-83FCA5C35E76}" type="datetimeFigureOut">
              <a:rPr lang="en-US" smtClean="0"/>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D9BB4-CCFD-E543-8543-4BBFEAA825E8}" type="slidenum">
              <a:rPr lang="en-US" smtClean="0"/>
              <a:t>‹#›</a:t>
            </a:fld>
            <a:endParaRPr lang="en-US"/>
          </a:p>
        </p:txBody>
      </p:sp>
    </p:spTree>
    <p:extLst>
      <p:ext uri="{BB962C8B-B14F-4D97-AF65-F5344CB8AC3E}">
        <p14:creationId xmlns:p14="http://schemas.microsoft.com/office/powerpoint/2010/main" val="376472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FF1B31-99A0-9F4B-9210-83FCA5C35E76}" type="datetimeFigureOut">
              <a:rPr lang="en-US" smtClean="0"/>
              <a:t>8/28/2014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3D9BB4-CCFD-E543-8543-4BBFEAA825E8}" type="slidenum">
              <a:rPr lang="en-US" smtClean="0"/>
              <a:t>‹#›</a:t>
            </a:fld>
            <a:endParaRPr lang="en-US"/>
          </a:p>
        </p:txBody>
      </p:sp>
    </p:spTree>
    <p:extLst>
      <p:ext uri="{BB962C8B-B14F-4D97-AF65-F5344CB8AC3E}">
        <p14:creationId xmlns:p14="http://schemas.microsoft.com/office/powerpoint/2010/main" val="83808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FF1B31-99A0-9F4B-9210-83FCA5C35E76}" type="datetimeFigureOut">
              <a:rPr lang="en-US" smtClean="0"/>
              <a:t>8/28/2014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3D9BB4-CCFD-E543-8543-4BBFEAA825E8}" type="slidenum">
              <a:rPr lang="en-US" smtClean="0"/>
              <a:t>‹#›</a:t>
            </a:fld>
            <a:endParaRPr lang="en-US"/>
          </a:p>
        </p:txBody>
      </p:sp>
    </p:spTree>
    <p:extLst>
      <p:ext uri="{BB962C8B-B14F-4D97-AF65-F5344CB8AC3E}">
        <p14:creationId xmlns:p14="http://schemas.microsoft.com/office/powerpoint/2010/main" val="4190418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F1B31-99A0-9F4B-9210-83FCA5C35E76}" type="datetimeFigureOut">
              <a:rPr lang="en-US" smtClean="0"/>
              <a:t>8/28/2014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3D9BB4-CCFD-E543-8543-4BBFEAA825E8}" type="slidenum">
              <a:rPr lang="en-US" smtClean="0"/>
              <a:t>‹#›</a:t>
            </a:fld>
            <a:endParaRPr lang="en-US"/>
          </a:p>
        </p:txBody>
      </p:sp>
    </p:spTree>
    <p:extLst>
      <p:ext uri="{BB962C8B-B14F-4D97-AF65-F5344CB8AC3E}">
        <p14:creationId xmlns:p14="http://schemas.microsoft.com/office/powerpoint/2010/main" val="184557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F1B31-99A0-9F4B-9210-83FCA5C35E76}" type="datetimeFigureOut">
              <a:rPr lang="en-US" smtClean="0"/>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D9BB4-CCFD-E543-8543-4BBFEAA825E8}" type="slidenum">
              <a:rPr lang="en-US" smtClean="0"/>
              <a:t>‹#›</a:t>
            </a:fld>
            <a:endParaRPr lang="en-US"/>
          </a:p>
        </p:txBody>
      </p:sp>
    </p:spTree>
    <p:extLst>
      <p:ext uri="{BB962C8B-B14F-4D97-AF65-F5344CB8AC3E}">
        <p14:creationId xmlns:p14="http://schemas.microsoft.com/office/powerpoint/2010/main" val="1215145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F1B31-99A0-9F4B-9210-83FCA5C35E76}" type="datetimeFigureOut">
              <a:rPr lang="en-US" smtClean="0"/>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D9BB4-CCFD-E543-8543-4BBFEAA825E8}" type="slidenum">
              <a:rPr lang="en-US" smtClean="0"/>
              <a:t>‹#›</a:t>
            </a:fld>
            <a:endParaRPr lang="en-US"/>
          </a:p>
        </p:txBody>
      </p:sp>
    </p:spTree>
    <p:extLst>
      <p:ext uri="{BB962C8B-B14F-4D97-AF65-F5344CB8AC3E}">
        <p14:creationId xmlns:p14="http://schemas.microsoft.com/office/powerpoint/2010/main" val="42114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F1B31-99A0-9F4B-9210-83FCA5C35E76}" type="datetimeFigureOut">
              <a:rPr lang="en-US" smtClean="0"/>
              <a:t>8/28/2014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D9BB4-CCFD-E543-8543-4BBFEAA825E8}" type="slidenum">
              <a:rPr lang="en-US" smtClean="0"/>
              <a:t>‹#›</a:t>
            </a:fld>
            <a:endParaRPr lang="en-US"/>
          </a:p>
        </p:txBody>
      </p:sp>
    </p:spTree>
    <p:extLst>
      <p:ext uri="{BB962C8B-B14F-4D97-AF65-F5344CB8AC3E}">
        <p14:creationId xmlns:p14="http://schemas.microsoft.com/office/powerpoint/2010/main" val="2492377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Archive Engine West</a:t>
            </a:r>
            <a:br>
              <a:rPr lang="en-US" dirty="0" smtClean="0"/>
            </a:br>
            <a:r>
              <a:rPr lang="en-US" dirty="0" smtClean="0"/>
              <a:t>Contextualizing Digital Objects with EAD Metadata</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Jodi Allison-Bunnell, </a:t>
            </a:r>
            <a:r>
              <a:rPr lang="en-US" dirty="0" err="1" smtClean="0"/>
              <a:t>Orbis</a:t>
            </a:r>
            <a:r>
              <a:rPr lang="en-US" dirty="0" smtClean="0"/>
              <a:t> Cascade Alliance</a:t>
            </a:r>
          </a:p>
          <a:p>
            <a:r>
              <a:rPr lang="en-US" dirty="0" smtClean="0"/>
              <a:t>Worthy Martin, Institute for Advanced Technology in the Humanities, University of Virginia</a:t>
            </a:r>
          </a:p>
          <a:p>
            <a:r>
              <a:rPr lang="en-US" dirty="0" smtClean="0"/>
              <a:t>Society of American Archivists Annual Meeting</a:t>
            </a:r>
          </a:p>
          <a:p>
            <a:r>
              <a:rPr lang="en-US" dirty="0" smtClean="0"/>
              <a:t>2014 August 14</a:t>
            </a:r>
          </a:p>
        </p:txBody>
      </p:sp>
    </p:spTree>
    <p:extLst>
      <p:ext uri="{BB962C8B-B14F-4D97-AF65-F5344CB8AC3E}">
        <p14:creationId xmlns:p14="http://schemas.microsoft.com/office/powerpoint/2010/main" val="1639058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Content Placeholder 2"/>
          <p:cNvSpPr>
            <a:spLocks noGrp="1"/>
          </p:cNvSpPr>
          <p:nvPr>
            <p:ph idx="1"/>
          </p:nvPr>
        </p:nvSpPr>
        <p:spPr/>
        <p:txBody>
          <a:bodyPr>
            <a:normAutofit/>
          </a:bodyPr>
          <a:lstStyle/>
          <a:p>
            <a:r>
              <a:rPr lang="en-US" dirty="0" smtClean="0"/>
              <a:t>Demonstration site</a:t>
            </a:r>
          </a:p>
          <a:p>
            <a:pPr lvl="1"/>
            <a:r>
              <a:rPr lang="en-US" dirty="0" smtClean="0"/>
              <a:t>Built by IATH</a:t>
            </a:r>
          </a:p>
          <a:p>
            <a:pPr lvl="1"/>
            <a:r>
              <a:rPr lang="en-US" dirty="0" err="1" smtClean="0"/>
              <a:t>Blacklight</a:t>
            </a:r>
            <a:r>
              <a:rPr lang="en-US" dirty="0" smtClean="0"/>
              <a:t> discovery on top of SOLR index</a:t>
            </a:r>
          </a:p>
          <a:p>
            <a:r>
              <a:rPr lang="en-US" dirty="0" smtClean="0"/>
              <a:t>Association of EADs and associated CHOs</a:t>
            </a:r>
          </a:p>
          <a:p>
            <a:pPr lvl="1"/>
            <a:r>
              <a:rPr lang="en-US" dirty="0" smtClean="0"/>
              <a:t>Automated association </a:t>
            </a:r>
            <a:r>
              <a:rPr lang="en-US" dirty="0"/>
              <a:t>not possible; </a:t>
            </a:r>
            <a:r>
              <a:rPr lang="en-US" dirty="0" smtClean="0"/>
              <a:t>association </a:t>
            </a:r>
            <a:r>
              <a:rPr lang="en-US" dirty="0"/>
              <a:t>by </a:t>
            </a:r>
            <a:r>
              <a:rPr lang="en-US" dirty="0" smtClean="0"/>
              <a:t>inspection</a:t>
            </a:r>
          </a:p>
          <a:p>
            <a:pPr lvl="1"/>
            <a:r>
              <a:rPr lang="en-US" dirty="0" smtClean="0"/>
              <a:t>MODS records for each CHO</a:t>
            </a:r>
          </a:p>
          <a:p>
            <a:r>
              <a:rPr lang="en-US" dirty="0" smtClean="0"/>
              <a:t>Heavy metadata wrangling</a:t>
            </a:r>
          </a:p>
          <a:p>
            <a:endParaRPr lang="en-US" dirty="0"/>
          </a:p>
        </p:txBody>
      </p:sp>
    </p:spTree>
    <p:extLst>
      <p:ext uri="{BB962C8B-B14F-4D97-AF65-F5344CB8AC3E}">
        <p14:creationId xmlns:p14="http://schemas.microsoft.com/office/powerpoint/2010/main" val="2645170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Archival Contexts</a:t>
            </a:r>
            <a:endParaRPr lang="en-US" dirty="0"/>
          </a:p>
        </p:txBody>
      </p:sp>
      <p:sp>
        <p:nvSpPr>
          <p:cNvPr id="3" name="Content Placeholder 2"/>
          <p:cNvSpPr>
            <a:spLocks noGrp="1"/>
          </p:cNvSpPr>
          <p:nvPr>
            <p:ph idx="1"/>
          </p:nvPr>
        </p:nvSpPr>
        <p:spPr/>
        <p:txBody>
          <a:bodyPr/>
          <a:lstStyle/>
          <a:p>
            <a:r>
              <a:rPr lang="en-US" dirty="0" smtClean="0"/>
              <a:t>CHO – base items to be presented in context</a:t>
            </a:r>
            <a:br>
              <a:rPr lang="en-US" dirty="0" smtClean="0"/>
            </a:br>
            <a:endParaRPr lang="en-US" dirty="0" smtClean="0"/>
          </a:p>
          <a:p>
            <a:r>
              <a:rPr lang="en-US" dirty="0" smtClean="0"/>
              <a:t>Collection – EAD level context</a:t>
            </a:r>
            <a:br>
              <a:rPr lang="en-US" dirty="0" smtClean="0"/>
            </a:br>
            <a:endParaRPr lang="en-US" dirty="0" smtClean="0"/>
          </a:p>
          <a:p>
            <a:r>
              <a:rPr lang="en-US" dirty="0" smtClean="0"/>
              <a:t>Repository – institutional context</a:t>
            </a:r>
            <a:br>
              <a:rPr lang="en-US" dirty="0" smtClean="0"/>
            </a:br>
            <a:endParaRPr lang="en-US" dirty="0" smtClean="0"/>
          </a:p>
          <a:p>
            <a:r>
              <a:rPr lang="en-US" dirty="0" smtClean="0"/>
              <a:t>Consortium – similarity context</a:t>
            </a:r>
            <a:endParaRPr lang="en-US" dirty="0"/>
          </a:p>
        </p:txBody>
      </p:sp>
    </p:spTree>
    <p:extLst>
      <p:ext uri="{BB962C8B-B14F-4D97-AF65-F5344CB8AC3E}">
        <p14:creationId xmlns:p14="http://schemas.microsoft.com/office/powerpoint/2010/main" val="1725764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CHOs and Context</a:t>
            </a:r>
            <a:endParaRPr lang="en-US" dirty="0"/>
          </a:p>
        </p:txBody>
      </p:sp>
      <p:sp>
        <p:nvSpPr>
          <p:cNvPr id="3" name="Content Placeholder 2"/>
          <p:cNvSpPr>
            <a:spLocks noGrp="1"/>
          </p:cNvSpPr>
          <p:nvPr>
            <p:ph idx="1"/>
          </p:nvPr>
        </p:nvSpPr>
        <p:spPr>
          <a:xfrm>
            <a:off x="457200" y="1417638"/>
            <a:ext cx="8229600" cy="5164063"/>
          </a:xfrm>
        </p:spPr>
        <p:txBody>
          <a:bodyPr>
            <a:normAutofit fontScale="85000" lnSpcReduction="20000"/>
          </a:bodyPr>
          <a:lstStyle/>
          <a:p>
            <a:r>
              <a:rPr lang="en-US" dirty="0" smtClean="0"/>
              <a:t>CHOs</a:t>
            </a:r>
          </a:p>
          <a:p>
            <a:pPr lvl="1"/>
            <a:r>
              <a:rPr lang="en-US" dirty="0"/>
              <a:t>p</a:t>
            </a:r>
            <a:r>
              <a:rPr lang="en-US" dirty="0" smtClean="0"/>
              <a:t>resent only base items with digital surrogates</a:t>
            </a:r>
          </a:p>
          <a:p>
            <a:pPr lvl="1"/>
            <a:r>
              <a:rPr lang="en-US" dirty="0" smtClean="0"/>
              <a:t>object description</a:t>
            </a:r>
          </a:p>
          <a:p>
            <a:pPr lvl="1"/>
            <a:r>
              <a:rPr lang="en-US" dirty="0" smtClean="0"/>
              <a:t>collection description (brief)</a:t>
            </a:r>
          </a:p>
          <a:p>
            <a:pPr lvl="1"/>
            <a:r>
              <a:rPr lang="en-US" dirty="0" smtClean="0"/>
              <a:t>uniform preview</a:t>
            </a:r>
          </a:p>
          <a:p>
            <a:pPr lvl="1"/>
            <a:r>
              <a:rPr lang="en-US" dirty="0" smtClean="0"/>
              <a:t>path to original repository record</a:t>
            </a:r>
          </a:p>
          <a:p>
            <a:pPr lvl="1"/>
            <a:r>
              <a:rPr lang="en-US" dirty="0" smtClean="0"/>
              <a:t>path to repository description</a:t>
            </a:r>
          </a:p>
          <a:p>
            <a:pPr marL="457200" lvl="1" indent="0">
              <a:buNone/>
            </a:pPr>
            <a:endParaRPr lang="en-US" dirty="0" smtClean="0"/>
          </a:p>
          <a:p>
            <a:r>
              <a:rPr lang="en-US" dirty="0" smtClean="0"/>
              <a:t>Collection</a:t>
            </a:r>
          </a:p>
          <a:p>
            <a:pPr lvl="1"/>
            <a:r>
              <a:rPr lang="en-US" dirty="0" smtClean="0"/>
              <a:t>long description</a:t>
            </a:r>
          </a:p>
          <a:p>
            <a:pPr lvl="1"/>
            <a:r>
              <a:rPr lang="en-US" dirty="0" smtClean="0"/>
              <a:t>list of all CHO records in collection</a:t>
            </a:r>
          </a:p>
          <a:p>
            <a:pPr lvl="1"/>
            <a:r>
              <a:rPr lang="en-US" dirty="0" smtClean="0"/>
              <a:t>path to original finding aid</a:t>
            </a:r>
          </a:p>
          <a:p>
            <a:pPr lvl="1"/>
            <a:r>
              <a:rPr lang="en-US" dirty="0" smtClean="0"/>
              <a:t>path to repository description</a:t>
            </a:r>
            <a:br>
              <a:rPr lang="en-US" dirty="0" smtClean="0"/>
            </a:br>
            <a:endParaRPr lang="en-US" dirty="0" smtClean="0"/>
          </a:p>
        </p:txBody>
      </p:sp>
    </p:spTree>
    <p:extLst>
      <p:ext uri="{BB962C8B-B14F-4D97-AF65-F5344CB8AC3E}">
        <p14:creationId xmlns:p14="http://schemas.microsoft.com/office/powerpoint/2010/main" val="4007411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CHOs and Context</a:t>
            </a:r>
            <a:endParaRPr lang="en-US" dirty="0"/>
          </a:p>
        </p:txBody>
      </p:sp>
      <p:sp>
        <p:nvSpPr>
          <p:cNvPr id="3" name="Content Placeholder 2"/>
          <p:cNvSpPr>
            <a:spLocks noGrp="1"/>
          </p:cNvSpPr>
          <p:nvPr>
            <p:ph idx="1"/>
          </p:nvPr>
        </p:nvSpPr>
        <p:spPr>
          <a:xfrm>
            <a:off x="457200" y="1417638"/>
            <a:ext cx="8229600" cy="5164063"/>
          </a:xfrm>
        </p:spPr>
        <p:txBody>
          <a:bodyPr>
            <a:normAutofit/>
          </a:bodyPr>
          <a:lstStyle/>
          <a:p>
            <a:r>
              <a:rPr lang="en-US" dirty="0"/>
              <a:t>Repository</a:t>
            </a:r>
          </a:p>
          <a:p>
            <a:pPr lvl="1"/>
            <a:r>
              <a:rPr lang="en-US" dirty="0"/>
              <a:t>brief description</a:t>
            </a:r>
          </a:p>
          <a:p>
            <a:pPr lvl="1"/>
            <a:r>
              <a:rPr lang="en-US" dirty="0"/>
              <a:t>path to institutional home</a:t>
            </a:r>
          </a:p>
          <a:p>
            <a:pPr lvl="1"/>
            <a:r>
              <a:rPr lang="en-US" dirty="0"/>
              <a:t>list of all collections</a:t>
            </a:r>
          </a:p>
          <a:p>
            <a:r>
              <a:rPr lang="en-US" dirty="0" smtClean="0"/>
              <a:t>Similarity</a:t>
            </a:r>
          </a:p>
          <a:p>
            <a:pPr lvl="1"/>
            <a:r>
              <a:rPr lang="en-US" dirty="0" smtClean="0"/>
              <a:t>free text search in descriptions/titles</a:t>
            </a:r>
          </a:p>
          <a:p>
            <a:pPr lvl="1"/>
            <a:r>
              <a:rPr lang="en-US" dirty="0" smtClean="0"/>
              <a:t>subject metadata</a:t>
            </a:r>
          </a:p>
        </p:txBody>
      </p:sp>
    </p:spTree>
    <p:extLst>
      <p:ext uri="{BB962C8B-B14F-4D97-AF65-F5344CB8AC3E}">
        <p14:creationId xmlns:p14="http://schemas.microsoft.com/office/powerpoint/2010/main" val="2873660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09304"/>
            <a:ext cx="8229600" cy="2197652"/>
          </a:xfrm>
        </p:spPr>
        <p:txBody>
          <a:bodyPr/>
          <a:lstStyle/>
          <a:p>
            <a:r>
              <a:rPr lang="en-US" dirty="0" smtClean="0"/>
              <a:t>Project Outcomes</a:t>
            </a:r>
            <a:endParaRPr lang="en-US" dirty="0"/>
          </a:p>
        </p:txBody>
      </p:sp>
    </p:spTree>
    <p:extLst>
      <p:ext uri="{BB962C8B-B14F-4D97-AF65-F5344CB8AC3E}">
        <p14:creationId xmlns:p14="http://schemas.microsoft.com/office/powerpoint/2010/main" val="1527692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8-07 at 3.08.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3302444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8-07 at 3.08.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4249700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8-07 at 3.09.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
        <p:nvSpPr>
          <p:cNvPr id="4" name="Rectangular Callout 3"/>
          <p:cNvSpPr/>
          <p:nvPr/>
        </p:nvSpPr>
        <p:spPr>
          <a:xfrm>
            <a:off x="0" y="2108200"/>
            <a:ext cx="1854200" cy="1323848"/>
          </a:xfrm>
          <a:prstGeom prst="wedgeRectCallout">
            <a:avLst>
              <a:gd name="adj1" fmla="val 169578"/>
              <a:gd name="adj2" fmla="val 5866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Collection-Level</a:t>
            </a:r>
            <a:endParaRPr lang="en-US" sz="1400" dirty="0">
              <a:solidFill>
                <a:schemeClr val="tx1"/>
              </a:solidFill>
            </a:endParaRPr>
          </a:p>
        </p:txBody>
      </p:sp>
      <p:sp>
        <p:nvSpPr>
          <p:cNvPr id="5" name="Rectangular Callout 4"/>
          <p:cNvSpPr/>
          <p:nvPr/>
        </p:nvSpPr>
        <p:spPr>
          <a:xfrm>
            <a:off x="7061200" y="1905000"/>
            <a:ext cx="1955800" cy="1244600"/>
          </a:xfrm>
          <a:prstGeom prst="wedgeRectCallout">
            <a:avLst>
              <a:gd name="adj1" fmla="val -128625"/>
              <a:gd name="adj2" fmla="val 4209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Item-Level</a:t>
            </a:r>
            <a:endParaRPr lang="en-US" sz="1400" dirty="0">
              <a:solidFill>
                <a:schemeClr val="tx1"/>
              </a:solidFill>
            </a:endParaRPr>
          </a:p>
        </p:txBody>
      </p:sp>
      <p:sp>
        <p:nvSpPr>
          <p:cNvPr id="7" name="Freeform 6"/>
          <p:cNvSpPr/>
          <p:nvPr/>
        </p:nvSpPr>
        <p:spPr>
          <a:xfrm>
            <a:off x="3890867" y="3110109"/>
            <a:ext cx="1885895" cy="1464479"/>
          </a:xfrm>
          <a:custGeom>
            <a:avLst/>
            <a:gdLst>
              <a:gd name="connsiteX0" fmla="*/ 189647 w 1885895"/>
              <a:gd name="connsiteY0" fmla="*/ 159304 h 1464479"/>
              <a:gd name="connsiteX1" fmla="*/ 176136 w 1885895"/>
              <a:gd name="connsiteY1" fmla="*/ 1361692 h 1464479"/>
              <a:gd name="connsiteX2" fmla="*/ 1811044 w 1885895"/>
              <a:gd name="connsiteY2" fmla="*/ 1294142 h 1464479"/>
              <a:gd name="connsiteX3" fmla="*/ 1594857 w 1885895"/>
              <a:gd name="connsiteY3" fmla="*/ 429504 h 1464479"/>
              <a:gd name="connsiteX4" fmla="*/ 1459741 w 1885895"/>
              <a:gd name="connsiteY4" fmla="*/ 37715 h 1464479"/>
              <a:gd name="connsiteX5" fmla="*/ 189647 w 1885895"/>
              <a:gd name="connsiteY5" fmla="*/ 159304 h 146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5895" h="1464479">
                <a:moveTo>
                  <a:pt x="189647" y="159304"/>
                </a:moveTo>
                <a:cubicBezTo>
                  <a:pt x="-24287" y="379967"/>
                  <a:pt x="-94097" y="1172552"/>
                  <a:pt x="176136" y="1361692"/>
                </a:cubicBezTo>
                <a:cubicBezTo>
                  <a:pt x="446369" y="1550832"/>
                  <a:pt x="1574591" y="1449507"/>
                  <a:pt x="1811044" y="1294142"/>
                </a:cubicBezTo>
                <a:cubicBezTo>
                  <a:pt x="2047497" y="1138777"/>
                  <a:pt x="1653407" y="638908"/>
                  <a:pt x="1594857" y="429504"/>
                </a:cubicBezTo>
                <a:cubicBezTo>
                  <a:pt x="1536307" y="220100"/>
                  <a:pt x="1698447" y="75993"/>
                  <a:pt x="1459741" y="37715"/>
                </a:cubicBezTo>
                <a:cubicBezTo>
                  <a:pt x="1221035" y="-563"/>
                  <a:pt x="403581" y="-61359"/>
                  <a:pt x="189647" y="159304"/>
                </a:cubicBezTo>
                <a:close/>
              </a:path>
            </a:pathLst>
          </a:cu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700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8-07 at 3.10.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4249700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8-07 at 3.11.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2379418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1217"/>
            <a:ext cx="8229600" cy="1987825"/>
          </a:xfrm>
        </p:spPr>
        <p:txBody>
          <a:bodyPr/>
          <a:lstStyle/>
          <a:p>
            <a:r>
              <a:rPr lang="en-US" dirty="0" smtClean="0"/>
              <a:t>About the Alliance and </a:t>
            </a:r>
            <a:br>
              <a:rPr lang="en-US" dirty="0" smtClean="0"/>
            </a:br>
            <a:r>
              <a:rPr lang="en-US" dirty="0" smtClean="0"/>
              <a:t>Northwest Digital Archives</a:t>
            </a:r>
            <a:endParaRPr lang="en-US" dirty="0"/>
          </a:p>
        </p:txBody>
      </p:sp>
    </p:spTree>
    <p:extLst>
      <p:ext uri="{BB962C8B-B14F-4D97-AF65-F5344CB8AC3E}">
        <p14:creationId xmlns:p14="http://schemas.microsoft.com/office/powerpoint/2010/main" val="2309875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8-07 at 3.09.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2379418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8-07 at 3.09.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2955268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Summative Evaluation</a:t>
            </a:r>
            <a:endParaRPr lang="en-US" dirty="0"/>
          </a:p>
        </p:txBody>
      </p:sp>
      <p:sp>
        <p:nvSpPr>
          <p:cNvPr id="3" name="Content Placeholder 2"/>
          <p:cNvSpPr>
            <a:spLocks noGrp="1"/>
          </p:cNvSpPr>
          <p:nvPr>
            <p:ph idx="1"/>
          </p:nvPr>
        </p:nvSpPr>
        <p:spPr/>
        <p:txBody>
          <a:bodyPr/>
          <a:lstStyle/>
          <a:p>
            <a:r>
              <a:rPr lang="en-US" dirty="0" err="1" smtClean="0"/>
              <a:t>Rockman</a:t>
            </a:r>
            <a:r>
              <a:rPr lang="en-US" dirty="0" smtClean="0"/>
              <a:t> et al</a:t>
            </a:r>
          </a:p>
          <a:p>
            <a:r>
              <a:rPr lang="en-US" dirty="0" smtClean="0"/>
              <a:t>End user reactions:</a:t>
            </a:r>
          </a:p>
          <a:p>
            <a:pPr lvl="1"/>
            <a:r>
              <a:rPr lang="en-US" dirty="0"/>
              <a:t>L</a:t>
            </a:r>
            <a:r>
              <a:rPr lang="en-US" dirty="0" smtClean="0"/>
              <a:t>iked </a:t>
            </a:r>
            <a:r>
              <a:rPr lang="en-US" dirty="0"/>
              <a:t>the site and found it useful for their research</a:t>
            </a:r>
          </a:p>
          <a:p>
            <a:pPr lvl="1"/>
            <a:r>
              <a:rPr lang="en-US" dirty="0"/>
              <a:t>Recognized and appreciated the contextual information presented with the digital objects</a:t>
            </a:r>
          </a:p>
          <a:p>
            <a:pPr lvl="1"/>
            <a:r>
              <a:rPr lang="en-US" dirty="0"/>
              <a:t>Able to complete the search tasks we gave them</a:t>
            </a:r>
          </a:p>
        </p:txBody>
      </p:sp>
    </p:spTree>
    <p:extLst>
      <p:ext uri="{BB962C8B-B14F-4D97-AF65-F5344CB8AC3E}">
        <p14:creationId xmlns:p14="http://schemas.microsoft.com/office/powerpoint/2010/main" val="4209186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Deficiencies in ability to link EADs and CHOs</a:t>
            </a:r>
          </a:p>
          <a:p>
            <a:pPr lvl="1"/>
            <a:r>
              <a:rPr lang="en-US" dirty="0" smtClean="0"/>
              <a:t>Best Practices deficit</a:t>
            </a:r>
          </a:p>
          <a:p>
            <a:r>
              <a:rPr lang="en-US" dirty="0" smtClean="0"/>
              <a:t>Very inconsistent CHO metadata</a:t>
            </a:r>
          </a:p>
          <a:p>
            <a:pPr lvl="1"/>
            <a:r>
              <a:rPr lang="en-US" dirty="0" smtClean="0"/>
              <a:t>No shared metadata standards</a:t>
            </a:r>
          </a:p>
        </p:txBody>
      </p:sp>
    </p:spTree>
    <p:extLst>
      <p:ext uri="{BB962C8B-B14F-4D97-AF65-F5344CB8AC3E}">
        <p14:creationId xmlns:p14="http://schemas.microsoft.com/office/powerpoint/2010/main" val="1737764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284617870_b8676ca23a_b.jpg"/>
          <p:cNvPicPr>
            <a:picLocks noChangeAspect="1"/>
          </p:cNvPicPr>
          <p:nvPr/>
        </p:nvPicPr>
        <p:blipFill rotWithShape="1">
          <a:blip r:embed="rId3">
            <a:extLst>
              <a:ext uri="{28A0092B-C50C-407E-A947-70E740481C1C}">
                <a14:useLocalDpi xmlns:a14="http://schemas.microsoft.com/office/drawing/2010/main" val="0"/>
              </a:ext>
            </a:extLst>
          </a:blip>
          <a:srcRect l="3257" r="18173"/>
          <a:stretch/>
        </p:blipFill>
        <p:spPr>
          <a:xfrm>
            <a:off x="0" y="0"/>
            <a:ext cx="9273496" cy="6858000"/>
          </a:xfrm>
          <a:prstGeom prst="rect">
            <a:avLst/>
          </a:prstGeom>
        </p:spPr>
      </p:pic>
      <p:sp>
        <p:nvSpPr>
          <p:cNvPr id="4" name="TextBox 3"/>
          <p:cNvSpPr txBox="1"/>
          <p:nvPr/>
        </p:nvSpPr>
        <p:spPr>
          <a:xfrm>
            <a:off x="2679190" y="6610456"/>
            <a:ext cx="3819037" cy="230832"/>
          </a:xfrm>
          <a:prstGeom prst="rect">
            <a:avLst/>
          </a:prstGeom>
          <a:noFill/>
        </p:spPr>
        <p:txBody>
          <a:bodyPr wrap="none" rtlCol="0">
            <a:spAutoFit/>
          </a:bodyPr>
          <a:lstStyle/>
          <a:p>
            <a:r>
              <a:rPr lang="en-US" sz="900" dirty="0">
                <a:solidFill>
                  <a:srgbClr val="FFFFFF"/>
                </a:solidFill>
              </a:rPr>
              <a:t>http://</a:t>
            </a:r>
            <a:r>
              <a:rPr lang="en-US" sz="900" dirty="0" err="1">
                <a:solidFill>
                  <a:srgbClr val="FFFFFF"/>
                </a:solidFill>
              </a:rPr>
              <a:t>www.flickr.com</a:t>
            </a:r>
            <a:r>
              <a:rPr lang="en-US" sz="900" dirty="0">
                <a:solidFill>
                  <a:srgbClr val="FFFFFF"/>
                </a:solidFill>
              </a:rPr>
              <a:t>/photos/</a:t>
            </a:r>
            <a:r>
              <a:rPr lang="en-US" sz="900" dirty="0" err="1">
                <a:solidFill>
                  <a:srgbClr val="FFFFFF"/>
                </a:solidFill>
              </a:rPr>
              <a:t>dizmangphotography</a:t>
            </a:r>
            <a:r>
              <a:rPr lang="en-US" sz="900" dirty="0">
                <a:solidFill>
                  <a:srgbClr val="FFFFFF"/>
                </a:solidFill>
              </a:rPr>
              <a:t>/9284617870</a:t>
            </a:r>
          </a:p>
        </p:txBody>
      </p:sp>
    </p:spTree>
    <p:extLst>
      <p:ext uri="{BB962C8B-B14F-4D97-AF65-F5344CB8AC3E}">
        <p14:creationId xmlns:p14="http://schemas.microsoft.com/office/powerpoint/2010/main" val="2964698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984094240_2a6861171c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991945"/>
          </a:xfrm>
          <a:prstGeom prst="rect">
            <a:avLst/>
          </a:prstGeom>
        </p:spPr>
      </p:pic>
      <p:sp>
        <p:nvSpPr>
          <p:cNvPr id="4" name="TextBox 3"/>
          <p:cNvSpPr txBox="1"/>
          <p:nvPr/>
        </p:nvSpPr>
        <p:spPr>
          <a:xfrm>
            <a:off x="3046788" y="6610456"/>
            <a:ext cx="3132739" cy="230832"/>
          </a:xfrm>
          <a:prstGeom prst="rect">
            <a:avLst/>
          </a:prstGeom>
          <a:noFill/>
        </p:spPr>
        <p:txBody>
          <a:bodyPr wrap="none" rtlCol="0">
            <a:spAutoFit/>
          </a:bodyPr>
          <a:lstStyle/>
          <a:p>
            <a:r>
              <a:rPr lang="en-US" sz="900" dirty="0"/>
              <a:t>http://</a:t>
            </a:r>
            <a:r>
              <a:rPr lang="en-US" sz="900" dirty="0" err="1"/>
              <a:t>www.flickr.com</a:t>
            </a:r>
            <a:r>
              <a:rPr lang="en-US" sz="900" dirty="0"/>
              <a:t>/photos/</a:t>
            </a:r>
            <a:r>
              <a:rPr lang="en-US" sz="900" dirty="0" err="1"/>
              <a:t>nlireland</a:t>
            </a:r>
            <a:r>
              <a:rPr lang="en-US" sz="900" dirty="0"/>
              <a:t>/5984094240</a:t>
            </a:r>
          </a:p>
        </p:txBody>
      </p:sp>
    </p:spTree>
    <p:extLst>
      <p:ext uri="{BB962C8B-B14F-4D97-AF65-F5344CB8AC3E}">
        <p14:creationId xmlns:p14="http://schemas.microsoft.com/office/powerpoint/2010/main" val="2165187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3652"/>
            <a:ext cx="8229600" cy="2164522"/>
          </a:xfrm>
        </p:spPr>
        <p:txBody>
          <a:bodyPr/>
          <a:lstStyle/>
          <a:p>
            <a:r>
              <a:rPr lang="en-US" dirty="0" smtClean="0"/>
              <a:t>What’s Next?</a:t>
            </a:r>
            <a:endParaRPr lang="en-US" dirty="0"/>
          </a:p>
        </p:txBody>
      </p:sp>
    </p:spTree>
    <p:extLst>
      <p:ext uri="{BB962C8B-B14F-4D97-AF65-F5344CB8AC3E}">
        <p14:creationId xmlns:p14="http://schemas.microsoft.com/office/powerpoint/2010/main" val="4020744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Activities</a:t>
            </a:r>
            <a:endParaRPr lang="en-US" dirty="0"/>
          </a:p>
        </p:txBody>
      </p:sp>
      <p:sp>
        <p:nvSpPr>
          <p:cNvPr id="3" name="Content Placeholder 2"/>
          <p:cNvSpPr>
            <a:spLocks noGrp="1"/>
          </p:cNvSpPr>
          <p:nvPr>
            <p:ph idx="1"/>
          </p:nvPr>
        </p:nvSpPr>
        <p:spPr/>
        <p:txBody>
          <a:bodyPr/>
          <a:lstStyle/>
          <a:p>
            <a:r>
              <a:rPr lang="en-US" dirty="0" smtClean="0"/>
              <a:t>Grant extension</a:t>
            </a:r>
          </a:p>
          <a:p>
            <a:pPr lvl="1"/>
            <a:r>
              <a:rPr lang="en-US" dirty="0" smtClean="0"/>
              <a:t>Developing CHO metadata standards</a:t>
            </a:r>
          </a:p>
          <a:p>
            <a:r>
              <a:rPr lang="en-US" dirty="0" smtClean="0"/>
              <a:t>Integration into new Strategic Agenda</a:t>
            </a:r>
          </a:p>
          <a:p>
            <a:pPr lvl="1"/>
            <a:r>
              <a:rPr lang="en-US" dirty="0" smtClean="0"/>
              <a:t>Content Creation &amp; Dissemination Program</a:t>
            </a:r>
          </a:p>
          <a:p>
            <a:r>
              <a:rPr lang="en-US" dirty="0" smtClean="0"/>
              <a:t>Exploring DPLA Service Hub</a:t>
            </a:r>
          </a:p>
          <a:p>
            <a:r>
              <a:rPr lang="en-US" dirty="0" smtClean="0"/>
              <a:t>Integration into redesign of EAD Researcher Site</a:t>
            </a:r>
          </a:p>
          <a:p>
            <a:r>
              <a:rPr lang="en-US" dirty="0" smtClean="0"/>
              <a:t>AEW site sustainability?</a:t>
            </a:r>
          </a:p>
        </p:txBody>
      </p:sp>
    </p:spTree>
    <p:extLst>
      <p:ext uri="{BB962C8B-B14F-4D97-AF65-F5344CB8AC3E}">
        <p14:creationId xmlns:p14="http://schemas.microsoft.com/office/powerpoint/2010/main" val="1219394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Importance of integrating EAD metadata and CHOs on large scale</a:t>
            </a:r>
          </a:p>
          <a:p>
            <a:r>
              <a:rPr lang="en-US" dirty="0" smtClean="0"/>
              <a:t>Part of “whither EAD?”</a:t>
            </a:r>
          </a:p>
          <a:p>
            <a:r>
              <a:rPr lang="en-US" dirty="0" smtClean="0"/>
              <a:t>Dependent on shared best practices for CHOs and EAD</a:t>
            </a:r>
          </a:p>
          <a:p>
            <a:endParaRPr lang="en-US" dirty="0"/>
          </a:p>
        </p:txBody>
      </p:sp>
    </p:spTree>
    <p:extLst>
      <p:ext uri="{BB962C8B-B14F-4D97-AF65-F5344CB8AC3E}">
        <p14:creationId xmlns:p14="http://schemas.microsoft.com/office/powerpoint/2010/main" val="141140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 y="398393"/>
            <a:ext cx="9153461" cy="6459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1" name="Text Box 6"/>
          <p:cNvSpPr txBox="1">
            <a:spLocks noChangeArrowheads="1"/>
          </p:cNvSpPr>
          <p:nvPr/>
        </p:nvSpPr>
        <p:spPr bwMode="auto">
          <a:xfrm>
            <a:off x="5791200" y="1033111"/>
            <a:ext cx="3352800" cy="5792354"/>
          </a:xfrm>
          <a:prstGeom prst="rect">
            <a:avLst/>
          </a:prstGeom>
          <a:noFill/>
          <a:ln w="9525">
            <a:noFill/>
            <a:miter lim="800000"/>
            <a:headEnd/>
            <a:tailEnd/>
          </a:ln>
        </p:spPr>
        <p:txBody>
          <a:bodyPr wrap="square">
            <a:spAutoFit/>
          </a:bodyPr>
          <a:lstStyle/>
          <a:p>
            <a:pPr eaLnBrk="0" hangingPunct="0">
              <a:lnSpc>
                <a:spcPct val="80000"/>
              </a:lnSpc>
              <a:spcBef>
                <a:spcPct val="20000"/>
              </a:spcBef>
              <a:defRPr/>
            </a:pPr>
            <a:r>
              <a:rPr lang="en-US" sz="2400" b="1" dirty="0" smtClean="0">
                <a:solidFill>
                  <a:schemeClr val="bg1"/>
                </a:solidFill>
                <a:cs typeface="Times New Roman" pitchFamily="18" charset="0"/>
              </a:rPr>
              <a:t>Library Consortium </a:t>
            </a:r>
            <a:r>
              <a:rPr lang="en-US" sz="2400" dirty="0" smtClean="0">
                <a:solidFill>
                  <a:schemeClr val="bg1"/>
                </a:solidFill>
                <a:cs typeface="Times New Roman" pitchFamily="18" charset="0"/>
              </a:rPr>
              <a:t>for WA,OR,ID</a:t>
            </a:r>
          </a:p>
          <a:p>
            <a:pPr eaLnBrk="0" hangingPunct="0">
              <a:lnSpc>
                <a:spcPct val="80000"/>
              </a:lnSpc>
              <a:spcBef>
                <a:spcPct val="20000"/>
              </a:spcBef>
              <a:defRPr/>
            </a:pPr>
            <a:endParaRPr lang="en-US" sz="2400" dirty="0">
              <a:solidFill>
                <a:schemeClr val="bg1"/>
              </a:solidFill>
              <a:cs typeface="Times New Roman" pitchFamily="18" charset="0"/>
            </a:endParaRPr>
          </a:p>
          <a:p>
            <a:pPr eaLnBrk="0" hangingPunct="0">
              <a:lnSpc>
                <a:spcPct val="80000"/>
              </a:lnSpc>
              <a:spcBef>
                <a:spcPct val="20000"/>
              </a:spcBef>
              <a:defRPr/>
            </a:pPr>
            <a:r>
              <a:rPr lang="en-US" sz="2400" b="1" dirty="0" smtClean="0">
                <a:solidFill>
                  <a:schemeClr val="bg1"/>
                </a:solidFill>
                <a:latin typeface="Calibri" pitchFamily="34" charset="0"/>
              </a:rPr>
              <a:t>Northwest Digital Archives (NWDA) Program</a:t>
            </a:r>
            <a:r>
              <a:rPr lang="en-US" sz="2400" dirty="0" smtClean="0">
                <a:solidFill>
                  <a:schemeClr val="bg1"/>
                </a:solidFill>
                <a:latin typeface="Calibri" pitchFamily="34" charset="0"/>
              </a:rPr>
              <a:t> with 40 members and 23,000 EAD finding aids</a:t>
            </a:r>
          </a:p>
          <a:p>
            <a:pPr eaLnBrk="0" hangingPunct="0">
              <a:lnSpc>
                <a:spcPct val="80000"/>
              </a:lnSpc>
              <a:spcBef>
                <a:spcPct val="20000"/>
              </a:spcBef>
              <a:defRPr/>
            </a:pPr>
            <a:endParaRPr lang="en-US" sz="2400" dirty="0">
              <a:solidFill>
                <a:schemeClr val="bg1"/>
              </a:solidFill>
              <a:latin typeface="Calibri" pitchFamily="34" charset="0"/>
            </a:endParaRPr>
          </a:p>
          <a:p>
            <a:pPr eaLnBrk="0" hangingPunct="0">
              <a:lnSpc>
                <a:spcPct val="80000"/>
              </a:lnSpc>
              <a:spcBef>
                <a:spcPct val="20000"/>
              </a:spcBef>
              <a:defRPr/>
            </a:pPr>
            <a:r>
              <a:rPr lang="en-US" sz="2400" b="1" dirty="0">
                <a:solidFill>
                  <a:schemeClr val="bg1"/>
                </a:solidFill>
                <a:latin typeface="Calibri" pitchFamily="34" charset="0"/>
              </a:rPr>
              <a:t>No shared digital repository</a:t>
            </a:r>
          </a:p>
          <a:p>
            <a:pPr eaLnBrk="0" hangingPunct="0">
              <a:lnSpc>
                <a:spcPct val="80000"/>
              </a:lnSpc>
              <a:spcBef>
                <a:spcPct val="20000"/>
              </a:spcBef>
              <a:defRPr/>
            </a:pPr>
            <a:endParaRPr lang="en-US" sz="2400" dirty="0" smtClean="0">
              <a:solidFill>
                <a:schemeClr val="bg1"/>
              </a:solidFill>
              <a:latin typeface="Calibri" pitchFamily="34" charset="0"/>
            </a:endParaRPr>
          </a:p>
          <a:p>
            <a:pPr eaLnBrk="0" hangingPunct="0">
              <a:lnSpc>
                <a:spcPct val="80000"/>
              </a:lnSpc>
              <a:spcBef>
                <a:spcPct val="20000"/>
              </a:spcBef>
              <a:defRPr/>
            </a:pPr>
            <a:r>
              <a:rPr lang="en-US" sz="2400" b="1" dirty="0" smtClean="0">
                <a:solidFill>
                  <a:schemeClr val="bg1"/>
                </a:solidFill>
                <a:latin typeface="Calibri" pitchFamily="34" charset="0"/>
              </a:rPr>
              <a:t>Shared ILS</a:t>
            </a:r>
          </a:p>
          <a:p>
            <a:pPr eaLnBrk="0" hangingPunct="0">
              <a:lnSpc>
                <a:spcPct val="80000"/>
              </a:lnSpc>
              <a:spcBef>
                <a:spcPct val="20000"/>
              </a:spcBef>
              <a:defRPr/>
            </a:pPr>
            <a:endParaRPr lang="en-US" sz="2400" b="1" dirty="0">
              <a:solidFill>
                <a:schemeClr val="bg1"/>
              </a:solidFill>
              <a:latin typeface="Calibri" pitchFamily="34" charset="0"/>
            </a:endParaRPr>
          </a:p>
          <a:p>
            <a:pPr eaLnBrk="0" hangingPunct="0">
              <a:lnSpc>
                <a:spcPct val="80000"/>
              </a:lnSpc>
              <a:spcBef>
                <a:spcPct val="20000"/>
              </a:spcBef>
              <a:defRPr/>
            </a:pPr>
            <a:endParaRPr lang="en-US" sz="2400" dirty="0" smtClean="0">
              <a:solidFill>
                <a:schemeClr val="bg1"/>
              </a:solidFill>
              <a:cs typeface="Times New Roman" pitchFamily="18" charset="0"/>
            </a:endParaRPr>
          </a:p>
          <a:p>
            <a:pPr eaLnBrk="0" hangingPunct="0">
              <a:lnSpc>
                <a:spcPct val="80000"/>
              </a:lnSpc>
              <a:spcBef>
                <a:spcPct val="20000"/>
              </a:spcBef>
              <a:defRPr/>
            </a:pPr>
            <a:r>
              <a:rPr lang="en-US" sz="2400" dirty="0" smtClean="0">
                <a:solidFill>
                  <a:schemeClr val="bg1"/>
                </a:solidFill>
                <a:cs typeface="Times New Roman" pitchFamily="18" charset="0"/>
              </a:rPr>
              <a:t/>
            </a:r>
            <a:br>
              <a:rPr lang="en-US" sz="2400" dirty="0" smtClean="0">
                <a:solidFill>
                  <a:schemeClr val="bg1"/>
                </a:solidFill>
                <a:cs typeface="Times New Roman" pitchFamily="18" charset="0"/>
              </a:rPr>
            </a:br>
            <a:endParaRPr lang="en-US" sz="2400" dirty="0" smtClean="0">
              <a:solidFill>
                <a:schemeClr val="bg1"/>
              </a:solidFill>
              <a:cs typeface="Times New Roman" pitchFamily="18" charset="0"/>
            </a:endParaRPr>
          </a:p>
        </p:txBody>
      </p:sp>
      <p:sp>
        <p:nvSpPr>
          <p:cNvPr id="9" name="Title 1"/>
          <p:cNvSpPr txBox="1">
            <a:spLocks/>
          </p:cNvSpPr>
          <p:nvPr/>
        </p:nvSpPr>
        <p:spPr bwMode="auto">
          <a:xfrm>
            <a:off x="0" y="0"/>
            <a:ext cx="9144000" cy="914400"/>
          </a:xfrm>
          <a:prstGeom prst="rect">
            <a:avLst/>
          </a:prstGeom>
          <a:gradFill rotWithShape="1">
            <a:gsLst>
              <a:gs pos="0">
                <a:srgbClr val="365959"/>
              </a:gs>
              <a:gs pos="50000">
                <a:srgbClr val="518383"/>
              </a:gs>
              <a:gs pos="100000">
                <a:srgbClr val="629D9D"/>
              </a:gs>
            </a:gsLst>
            <a:lin ang="5400000" scaled="1"/>
          </a:gra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4000" b="1" dirty="0" smtClean="0">
                <a:solidFill>
                  <a:schemeClr val="bg1"/>
                </a:solidFill>
                <a:effectLst>
                  <a:outerShdw blurRad="38100" dist="38100" dir="2700000" algn="tl">
                    <a:srgbClr val="000000">
                      <a:alpha val="43137"/>
                    </a:srgbClr>
                  </a:outerShdw>
                </a:effectLst>
                <a:latin typeface="+mn-lt"/>
                <a:cs typeface="Arial" pitchFamily="34" charset="0"/>
              </a:rPr>
              <a:t> </a:t>
            </a:r>
            <a:r>
              <a:rPr lang="en-US" sz="5400" b="1" dirty="0" smtClean="0">
                <a:solidFill>
                  <a:schemeClr val="bg1"/>
                </a:solidFill>
                <a:effectLst>
                  <a:outerShdw blurRad="38100" dist="38100" dir="2700000" algn="tl">
                    <a:srgbClr val="000000">
                      <a:alpha val="43137"/>
                    </a:srgbClr>
                  </a:outerShdw>
                </a:effectLst>
                <a:latin typeface="+mn-lt"/>
                <a:cs typeface="Arial" pitchFamily="34" charset="0"/>
              </a:rPr>
              <a:t>Orbis Cascade Alliance</a:t>
            </a:r>
            <a:endParaRPr lang="en-US" sz="4000" dirty="0" smtClean="0">
              <a:solidFill>
                <a:schemeClr val="bg1"/>
              </a:solidFill>
              <a:latin typeface="+mn-lt"/>
            </a:endParaRPr>
          </a:p>
        </p:txBody>
      </p:sp>
      <p:sp>
        <p:nvSpPr>
          <p:cNvPr id="2" name="Oval 1"/>
          <p:cNvSpPr/>
          <p:nvPr/>
        </p:nvSpPr>
        <p:spPr>
          <a:xfrm>
            <a:off x="1295400" y="2819400"/>
            <a:ext cx="838200" cy="808796"/>
          </a:xfrm>
          <a:prstGeom prst="ellipse">
            <a:avLst/>
          </a:prstGeom>
          <a:solidFill>
            <a:srgbClr val="7030A0">
              <a:alpha val="36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149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1"/>
                                        </p:tgtEl>
                                        <p:attrNameLst>
                                          <p:attrName>style.visibility</p:attrName>
                                        </p:attrNameLst>
                                      </p:cBhvr>
                                      <p:to>
                                        <p:strVal val="visible"/>
                                      </p:to>
                                    </p:set>
                                    <p:animEffect transition="in" filter="fade">
                                      <p:cBhvr>
                                        <p:cTn id="12"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1217"/>
            <a:ext cx="8229600" cy="1987825"/>
          </a:xfrm>
        </p:spPr>
        <p:txBody>
          <a:bodyPr/>
          <a:lstStyle/>
          <a:p>
            <a:r>
              <a:rPr lang="en-US" dirty="0" smtClean="0"/>
              <a:t>Project Origins</a:t>
            </a:r>
            <a:endParaRPr lang="en-US" dirty="0"/>
          </a:p>
        </p:txBody>
      </p:sp>
    </p:spTree>
    <p:extLst>
      <p:ext uri="{BB962C8B-B14F-4D97-AF65-F5344CB8AC3E}">
        <p14:creationId xmlns:p14="http://schemas.microsoft.com/office/powerpoint/2010/main" val="2581461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U-slide27-kennedy.png"/>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56726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fa.png"/>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03815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8-07 at 3.06.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1895341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and Development</a:t>
            </a:r>
            <a:endParaRPr lang="en-US" dirty="0"/>
          </a:p>
        </p:txBody>
      </p:sp>
      <p:sp>
        <p:nvSpPr>
          <p:cNvPr id="3" name="Content Placeholder 2"/>
          <p:cNvSpPr>
            <a:spLocks noGrp="1"/>
          </p:cNvSpPr>
          <p:nvPr>
            <p:ph idx="1"/>
          </p:nvPr>
        </p:nvSpPr>
        <p:spPr/>
        <p:txBody>
          <a:bodyPr/>
          <a:lstStyle/>
          <a:p>
            <a:r>
              <a:rPr lang="en-US" dirty="0" smtClean="0"/>
              <a:t>Researcher Needs Study with Beth </a:t>
            </a:r>
            <a:r>
              <a:rPr lang="en-US" dirty="0" err="1" smtClean="0"/>
              <a:t>Yakel</a:t>
            </a:r>
            <a:r>
              <a:rPr lang="en-US" dirty="0" smtClean="0"/>
              <a:t> 2008</a:t>
            </a:r>
          </a:p>
          <a:p>
            <a:r>
              <a:rPr lang="en-US" dirty="0"/>
              <a:t>IMLS Collaborative Planning </a:t>
            </a:r>
            <a:r>
              <a:rPr lang="en-US" dirty="0" smtClean="0"/>
              <a:t>Grant 2008-2009</a:t>
            </a:r>
          </a:p>
          <a:p>
            <a:pPr lvl="1"/>
            <a:r>
              <a:rPr lang="en-US" dirty="0" smtClean="0"/>
              <a:t>Prototype development</a:t>
            </a:r>
            <a:endParaRPr lang="en-US" dirty="0"/>
          </a:p>
          <a:p>
            <a:r>
              <a:rPr lang="en-US" dirty="0" smtClean="0"/>
              <a:t>Consortium program with EAD brings opportunities</a:t>
            </a:r>
          </a:p>
          <a:p>
            <a:r>
              <a:rPr lang="en-US" dirty="0" smtClean="0"/>
              <a:t>IMLS National Leadership Grant 2011 for Demonstration project</a:t>
            </a:r>
            <a:endParaRPr lang="en-US" dirty="0"/>
          </a:p>
        </p:txBody>
      </p:sp>
    </p:spTree>
    <p:extLst>
      <p:ext uri="{BB962C8B-B14F-4D97-AF65-F5344CB8AC3E}">
        <p14:creationId xmlns:p14="http://schemas.microsoft.com/office/powerpoint/2010/main" val="2125846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08087"/>
            <a:ext cx="8229600" cy="2208695"/>
          </a:xfrm>
        </p:spPr>
        <p:txBody>
          <a:bodyPr/>
          <a:lstStyle/>
          <a:p>
            <a:r>
              <a:rPr lang="en-US" dirty="0" smtClean="0"/>
              <a:t>Project Process</a:t>
            </a:r>
            <a:endParaRPr lang="en-US" dirty="0"/>
          </a:p>
        </p:txBody>
      </p:sp>
    </p:spTree>
    <p:extLst>
      <p:ext uri="{BB962C8B-B14F-4D97-AF65-F5344CB8AC3E}">
        <p14:creationId xmlns:p14="http://schemas.microsoft.com/office/powerpoint/2010/main" val="229433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454</TotalTime>
  <Words>2105</Words>
  <Application>Microsoft Office PowerPoint</Application>
  <PresentationFormat>On-screen Show (4:3)</PresentationFormat>
  <Paragraphs>209</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Archive Engine West Contextualizing Digital Objects with EAD Metadata</vt:lpstr>
      <vt:lpstr>About the Alliance and  Northwest Digital Archives</vt:lpstr>
      <vt:lpstr>PowerPoint Presentation</vt:lpstr>
      <vt:lpstr>Project Origins</vt:lpstr>
      <vt:lpstr>PowerPoint Presentation</vt:lpstr>
      <vt:lpstr>PowerPoint Presentation</vt:lpstr>
      <vt:lpstr>PowerPoint Presentation</vt:lpstr>
      <vt:lpstr>Research and Development</vt:lpstr>
      <vt:lpstr>Project Process</vt:lpstr>
      <vt:lpstr>Development</vt:lpstr>
      <vt:lpstr>Archival Contexts</vt:lpstr>
      <vt:lpstr>Accessing CHOs and Context</vt:lpstr>
      <vt:lpstr>Accessing CHOs and Context</vt:lpstr>
      <vt:lpstr>Project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Summative Evaluation</vt:lpstr>
      <vt:lpstr>Limitations</vt:lpstr>
      <vt:lpstr>PowerPoint Presentation</vt:lpstr>
      <vt:lpstr>PowerPoint Presentation</vt:lpstr>
      <vt:lpstr>What’s Next?</vt:lpstr>
      <vt:lpstr>Current Activities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Archive Engine West Contextualizing Digital Objects with EAD Metadata</dc:title>
  <dc:creator>Jodi Allison-Bunnell</dc:creator>
  <cp:lastModifiedBy>Rene Craig</cp:lastModifiedBy>
  <cp:revision>33</cp:revision>
  <dcterms:created xsi:type="dcterms:W3CDTF">2014-07-31T20:50:45Z</dcterms:created>
  <dcterms:modified xsi:type="dcterms:W3CDTF">2014-08-28T20:02:42Z</dcterms:modified>
</cp:coreProperties>
</file>