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60" autoAdjust="0"/>
  </p:normalViewPr>
  <p:slideViewPr>
    <p:cSldViewPr>
      <p:cViewPr varScale="1">
        <p:scale>
          <a:sx n="77" d="100"/>
          <a:sy n="77" d="100"/>
        </p:scale>
        <p:origin x="-1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9A920CF-0943-4D80-AEF6-1DE2180D64A3}" type="datetimeFigureOut">
              <a:rPr lang="en-US" smtClean="0"/>
              <a:pPr/>
              <a:t>8/18/2014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1913179-FBD8-4638-B5C7-AE46A75BD5A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920CF-0943-4D80-AEF6-1DE2180D64A3}"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920CF-0943-4D80-AEF6-1DE2180D64A3}"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920CF-0943-4D80-AEF6-1DE2180D64A3}"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A920CF-0943-4D80-AEF6-1DE2180D64A3}" type="datetimeFigureOut">
              <a:rPr lang="en-US" smtClean="0"/>
              <a:pPr/>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1913179-FBD8-4638-B5C7-AE46A75BD5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A920CF-0943-4D80-AEF6-1DE2180D64A3}"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A920CF-0943-4D80-AEF6-1DE2180D64A3}" type="datetimeFigureOut">
              <a:rPr lang="en-US" smtClean="0"/>
              <a:pPr/>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A920CF-0943-4D80-AEF6-1DE2180D64A3}" type="datetimeFigureOut">
              <a:rPr lang="en-US" smtClean="0"/>
              <a:pPr/>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920CF-0943-4D80-AEF6-1DE2180D64A3}" type="datetimeFigureOut">
              <a:rPr lang="en-US" smtClean="0"/>
              <a:pPr/>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A920CF-0943-4D80-AEF6-1DE2180D64A3}"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A920CF-0943-4D80-AEF6-1DE2180D64A3}" type="datetimeFigureOut">
              <a:rPr lang="en-US" smtClean="0"/>
              <a:pPr/>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913179-FBD8-4638-B5C7-AE46A75BD5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9A920CF-0943-4D80-AEF6-1DE2180D64A3}" type="datetimeFigureOut">
              <a:rPr lang="en-US" smtClean="0"/>
              <a:pPr/>
              <a:t>8/18/2014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1913179-FBD8-4638-B5C7-AE46A75BD5A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990000"/>
                </a:solidFill>
              </a:rPr>
              <a:t>Tackling the Backlog:</a:t>
            </a:r>
            <a:endParaRPr lang="en-US" dirty="0">
              <a:solidFill>
                <a:srgbClr val="990000"/>
              </a:solidFill>
            </a:endParaRPr>
          </a:p>
        </p:txBody>
      </p:sp>
      <p:sp>
        <p:nvSpPr>
          <p:cNvPr id="3" name="Subtitle 2"/>
          <p:cNvSpPr>
            <a:spLocks noGrp="1"/>
          </p:cNvSpPr>
          <p:nvPr>
            <p:ph type="subTitle" idx="1"/>
          </p:nvPr>
        </p:nvSpPr>
        <p:spPr/>
        <p:txBody>
          <a:bodyPr>
            <a:normAutofit/>
          </a:bodyPr>
          <a:lstStyle/>
          <a:p>
            <a:r>
              <a:rPr lang="en-US" b="1" dirty="0" smtClean="0"/>
              <a:t>A Report from the Schlesinger Library on the Completion of a Five-Year Project (2007-2013)</a:t>
            </a:r>
            <a:endParaRPr lang="en-US"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99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Doing the Math</a:t>
            </a:r>
            <a:endParaRPr lang="en-US" dirty="0">
              <a:solidFill>
                <a:srgbClr val="990000"/>
              </a:solidFill>
            </a:endParaRPr>
          </a:p>
        </p:txBody>
      </p:sp>
      <p:sp>
        <p:nvSpPr>
          <p:cNvPr id="3" name="Content Placeholder 2"/>
          <p:cNvSpPr>
            <a:spLocks noGrp="1"/>
          </p:cNvSpPr>
          <p:nvPr>
            <p:ph idx="1"/>
          </p:nvPr>
        </p:nvSpPr>
        <p:spPr/>
        <p:txBody>
          <a:bodyPr/>
          <a:lstStyle/>
          <a:p>
            <a:pPr>
              <a:buNone/>
            </a:pPr>
            <a:r>
              <a:rPr lang="en-US" sz="3600" b="1" dirty="0" smtClean="0"/>
              <a:t>Books and serials </a:t>
            </a:r>
          </a:p>
          <a:p>
            <a:r>
              <a:rPr lang="en-US" dirty="0" smtClean="0"/>
              <a:t>8,000 vols.(est.)           9,500 vols.</a:t>
            </a:r>
          </a:p>
          <a:p>
            <a:pPr>
              <a:buNone/>
            </a:pPr>
            <a:r>
              <a:rPr lang="en-US" dirty="0"/>
              <a:t> </a:t>
            </a:r>
            <a:r>
              <a:rPr lang="en-US" dirty="0" smtClean="0"/>
              <a:t>                                        +</a:t>
            </a:r>
            <a:r>
              <a:rPr lang="en-US" u="sng" dirty="0" smtClean="0"/>
              <a:t>3,000 vols.</a:t>
            </a:r>
            <a:r>
              <a:rPr lang="en-US" dirty="0" smtClean="0"/>
              <a:t>(5-yr growth)				  12,500 vols.  </a:t>
            </a:r>
          </a:p>
          <a:p>
            <a:r>
              <a:rPr lang="en-US" dirty="0" smtClean="0"/>
              <a:t>Final: 12,813 titles cataloged</a:t>
            </a:r>
          </a:p>
          <a:p>
            <a:r>
              <a:rPr lang="en-US" dirty="0" smtClean="0"/>
              <a:t>Average:  130 titles per month per person			</a:t>
            </a:r>
          </a:p>
          <a:p>
            <a:pPr>
              <a:buNone/>
            </a:pPr>
            <a:endParaRPr lang="en-US" dirty="0" smtClean="0"/>
          </a:p>
          <a:p>
            <a:pPr>
              <a:buNone/>
            </a:pPr>
            <a:endParaRPr lang="en-US" dirty="0"/>
          </a:p>
        </p:txBody>
      </p:sp>
      <p:sp>
        <p:nvSpPr>
          <p:cNvPr id="4" name="Right Arrow 3"/>
          <p:cNvSpPr/>
          <p:nvPr/>
        </p:nvSpPr>
        <p:spPr>
          <a:xfrm>
            <a:off x="3657600" y="2286000"/>
            <a:ext cx="685800" cy="408432"/>
          </a:xfrm>
          <a:prstGeom prst="rightArrow">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Doing the Math</a:t>
            </a:r>
            <a:endParaRPr lang="en-US" dirty="0">
              <a:solidFill>
                <a:srgbClr val="990000"/>
              </a:solidFill>
            </a:endParaRPr>
          </a:p>
        </p:txBody>
      </p:sp>
      <p:sp>
        <p:nvSpPr>
          <p:cNvPr id="3" name="Content Placeholder 2"/>
          <p:cNvSpPr>
            <a:spLocks noGrp="1"/>
          </p:cNvSpPr>
          <p:nvPr>
            <p:ph idx="1"/>
          </p:nvPr>
        </p:nvSpPr>
        <p:spPr/>
        <p:txBody>
          <a:bodyPr/>
          <a:lstStyle/>
          <a:p>
            <a:pPr>
              <a:buNone/>
            </a:pPr>
            <a:r>
              <a:rPr lang="en-US" sz="3600" dirty="0" smtClean="0"/>
              <a:t>Manuscripts</a:t>
            </a:r>
          </a:p>
          <a:p>
            <a:r>
              <a:rPr lang="en-US" dirty="0" smtClean="0"/>
              <a:t>4500’</a:t>
            </a:r>
          </a:p>
          <a:p>
            <a:pPr>
              <a:buNone/>
            </a:pPr>
            <a:r>
              <a:rPr lang="en-US" dirty="0" smtClean="0"/>
              <a:t>     </a:t>
            </a:r>
            <a:r>
              <a:rPr lang="en-US" u="sng" dirty="0" smtClean="0"/>
              <a:t>2325’ </a:t>
            </a:r>
            <a:r>
              <a:rPr lang="en-US" dirty="0" smtClean="0"/>
              <a:t>(5-yr growth estimate too small)</a:t>
            </a:r>
          </a:p>
          <a:p>
            <a:pPr>
              <a:buNone/>
            </a:pPr>
            <a:r>
              <a:rPr lang="en-US" dirty="0"/>
              <a:t> </a:t>
            </a:r>
            <a:r>
              <a:rPr lang="en-US" dirty="0" smtClean="0"/>
              <a:t>    8050’  (actual backlog)</a:t>
            </a:r>
          </a:p>
          <a:p>
            <a:r>
              <a:rPr lang="en-US" dirty="0" smtClean="0"/>
              <a:t>Final:  6400’ processed</a:t>
            </a:r>
          </a:p>
          <a:p>
            <a:r>
              <a:rPr lang="en-US" dirty="0" smtClean="0"/>
              <a:t>Average:  98’ per year per person</a:t>
            </a:r>
          </a:p>
          <a:p>
            <a:pPr>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Doing the Math</a:t>
            </a:r>
            <a:endParaRPr lang="en-US" dirty="0">
              <a:solidFill>
                <a:srgbClr val="990000"/>
              </a:solidFill>
            </a:endParaRPr>
          </a:p>
        </p:txBody>
      </p:sp>
      <p:sp>
        <p:nvSpPr>
          <p:cNvPr id="3" name="Content Placeholder 2"/>
          <p:cNvSpPr>
            <a:spLocks noGrp="1"/>
          </p:cNvSpPr>
          <p:nvPr>
            <p:ph idx="1"/>
          </p:nvPr>
        </p:nvSpPr>
        <p:spPr/>
        <p:txBody>
          <a:bodyPr>
            <a:normAutofit/>
          </a:bodyPr>
          <a:lstStyle/>
          <a:p>
            <a:pPr>
              <a:buNone/>
            </a:pPr>
            <a:r>
              <a:rPr lang="en-US" sz="3600" dirty="0" smtClean="0"/>
              <a:t>Unpublished audiovisual</a:t>
            </a:r>
          </a:p>
          <a:p>
            <a:r>
              <a:rPr lang="en-US" sz="3600" dirty="0" smtClean="0"/>
              <a:t>Unknown              12,000  audiotapes</a:t>
            </a:r>
          </a:p>
          <a:p>
            <a:pPr>
              <a:buNone/>
            </a:pPr>
            <a:r>
              <a:rPr lang="en-US" sz="3600" dirty="0" smtClean="0"/>
              <a:t>                                  </a:t>
            </a:r>
            <a:r>
              <a:rPr lang="en-US" sz="3600" u="sng" dirty="0" smtClean="0"/>
              <a:t>+ 3,900  </a:t>
            </a:r>
            <a:r>
              <a:rPr lang="en-US" sz="3600" dirty="0" smtClean="0"/>
              <a:t>videotapes</a:t>
            </a:r>
          </a:p>
          <a:p>
            <a:pPr>
              <a:buNone/>
            </a:pPr>
            <a:r>
              <a:rPr lang="en-US" sz="3600" dirty="0"/>
              <a:t>	</a:t>
            </a:r>
            <a:r>
              <a:rPr lang="en-US" sz="3600" dirty="0" smtClean="0"/>
              <a:t>				     15,900</a:t>
            </a:r>
          </a:p>
          <a:p>
            <a:r>
              <a:rPr lang="en-US" sz="3600" dirty="0" smtClean="0"/>
              <a:t>Final:  8500 items processed</a:t>
            </a:r>
          </a:p>
          <a:p>
            <a:r>
              <a:rPr lang="en-US" sz="3600" dirty="0" smtClean="0"/>
              <a:t>Average:  1218 per year </a:t>
            </a:r>
          </a:p>
          <a:p>
            <a:pPr>
              <a:buNone/>
            </a:pPr>
            <a:endParaRPr lang="en-US" sz="3600" dirty="0"/>
          </a:p>
        </p:txBody>
      </p:sp>
      <p:sp>
        <p:nvSpPr>
          <p:cNvPr id="4" name="Right Arrow 3"/>
          <p:cNvSpPr/>
          <p:nvPr/>
        </p:nvSpPr>
        <p:spPr>
          <a:xfrm>
            <a:off x="3505200" y="2362200"/>
            <a:ext cx="826008" cy="484632"/>
          </a:xfrm>
          <a:prstGeom prst="rightArrow">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Principles</a:t>
            </a:r>
            <a:endParaRPr lang="en-US" dirty="0">
              <a:solidFill>
                <a:srgbClr val="990000"/>
              </a:solidFill>
            </a:endParaRPr>
          </a:p>
        </p:txBody>
      </p:sp>
      <p:sp>
        <p:nvSpPr>
          <p:cNvPr id="3" name="Content Placeholder 2"/>
          <p:cNvSpPr>
            <a:spLocks noGrp="1"/>
          </p:cNvSpPr>
          <p:nvPr>
            <p:ph idx="1"/>
          </p:nvPr>
        </p:nvSpPr>
        <p:spPr/>
        <p:txBody>
          <a:bodyPr>
            <a:normAutofit/>
          </a:bodyPr>
          <a:lstStyle/>
          <a:p>
            <a:r>
              <a:rPr lang="en-US" dirty="0" smtClean="0"/>
              <a:t>Books and serials:  a brief record for everything before circling back for full treatment</a:t>
            </a:r>
          </a:p>
          <a:p>
            <a:r>
              <a:rPr lang="en-US" dirty="0" smtClean="0"/>
              <a:t>Manuscripts:  ranked (#1-3) at accessioning; only collections that could not be used until processed (e.g. #1) were included in backlog</a:t>
            </a:r>
          </a:p>
          <a:p>
            <a:r>
              <a:rPr lang="en-US" dirty="0" smtClean="0"/>
              <a:t>Audiovisual:  large numbers and/or unidentified items given to audiovisual cataloger for separate finding aid; smaller numbers and/or those well identified were described by processor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Lessons Learned</a:t>
            </a:r>
            <a:endParaRPr lang="en-US" dirty="0">
              <a:solidFill>
                <a:srgbClr val="990000"/>
              </a:solidFill>
            </a:endParaRPr>
          </a:p>
        </p:txBody>
      </p:sp>
      <p:sp>
        <p:nvSpPr>
          <p:cNvPr id="3" name="Content Placeholder 2"/>
          <p:cNvSpPr>
            <a:spLocks noGrp="1"/>
          </p:cNvSpPr>
          <p:nvPr>
            <p:ph idx="1"/>
          </p:nvPr>
        </p:nvSpPr>
        <p:spPr/>
        <p:txBody>
          <a:bodyPr>
            <a:normAutofit/>
          </a:bodyPr>
          <a:lstStyle/>
          <a:p>
            <a:r>
              <a:rPr lang="en-US" dirty="0" smtClean="0"/>
              <a:t>Unexpected tidal wave of print/near print material removed from manuscript collections added to work of print catalogers</a:t>
            </a:r>
          </a:p>
          <a:p>
            <a:r>
              <a:rPr lang="en-US" dirty="0" smtClean="0"/>
              <a:t>Increased demands upon in-house conservator</a:t>
            </a:r>
          </a:p>
          <a:p>
            <a:r>
              <a:rPr lang="en-US" dirty="0" smtClean="0"/>
              <a:t>Plan ahead about statistics keeping: what is it you will want to know? </a:t>
            </a:r>
            <a:r>
              <a:rPr lang="en-US" dirty="0"/>
              <a:t>H</a:t>
            </a:r>
            <a:r>
              <a:rPr lang="en-US" dirty="0" smtClean="0"/>
              <a:t>ow will you count it?  Beware of project creep</a:t>
            </a:r>
          </a:p>
          <a:p>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90000"/>
                </a:solidFill>
              </a:rPr>
              <a:t>Lessons Learned</a:t>
            </a:r>
            <a:endParaRPr lang="en-US" dirty="0">
              <a:solidFill>
                <a:srgbClr val="990000"/>
              </a:solidFill>
            </a:endParaRPr>
          </a:p>
        </p:txBody>
      </p:sp>
      <p:sp>
        <p:nvSpPr>
          <p:cNvPr id="3" name="Content Placeholder 2"/>
          <p:cNvSpPr>
            <a:spLocks noGrp="1"/>
          </p:cNvSpPr>
          <p:nvPr>
            <p:ph idx="1"/>
          </p:nvPr>
        </p:nvSpPr>
        <p:spPr/>
        <p:txBody>
          <a:bodyPr>
            <a:normAutofit lnSpcReduction="10000"/>
          </a:bodyPr>
          <a:lstStyle/>
          <a:p>
            <a:pPr>
              <a:buNone/>
            </a:pPr>
            <a:r>
              <a:rPr lang="en-US" sz="3600" dirty="0" smtClean="0"/>
              <a:t>Manuscripts</a:t>
            </a:r>
          </a:p>
          <a:p>
            <a:r>
              <a:rPr lang="en-US" dirty="0" smtClean="0"/>
              <a:t>7 processors hired over course of one year; later broken into smaller teams</a:t>
            </a:r>
          </a:p>
          <a:p>
            <a:r>
              <a:rPr lang="en-US" dirty="0" smtClean="0"/>
              <a:t>Hired one half-time end processing assistant (who averaged 1.7 hours/linear ft.)</a:t>
            </a:r>
          </a:p>
          <a:p>
            <a:r>
              <a:rPr lang="en-US" dirty="0" smtClean="0"/>
              <a:t>More effort towards making collections useable at accessioning</a:t>
            </a:r>
          </a:p>
          <a:p>
            <a:r>
              <a:rPr lang="en-US" dirty="0" smtClean="0"/>
              <a:t>Reduction of collection size by 26% due to weeding of duplicate and inappropriate material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990000"/>
                </a:solidFill>
              </a:rPr>
              <a:t>Benefits of Porous Boundaries in Cataloging/Processing</a:t>
            </a:r>
            <a:endParaRPr lang="en-US" dirty="0">
              <a:solidFill>
                <a:srgbClr val="99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Print material remaining in a manuscript collection could have its own bib record, pointing to its location in the collection</a:t>
            </a:r>
          </a:p>
          <a:p>
            <a:r>
              <a:rPr lang="en-US" dirty="0" smtClean="0"/>
              <a:t>Single print items might join a small constructed collection of similar items described in aggregate </a:t>
            </a:r>
          </a:p>
          <a:p>
            <a:r>
              <a:rPr lang="en-US" dirty="0"/>
              <a:t>D</a:t>
            </a:r>
            <a:r>
              <a:rPr lang="en-US" dirty="0" smtClean="0"/>
              <a:t>evelop flexible approaches to the description and housing of material: think creatively about the intersections between the bib record and the finding aid, the levels at which material is described, and which forms of description and housing might be of greatest benefit to the researcher</a:t>
            </a:r>
          </a:p>
          <a:p>
            <a:endParaRPr lang="en-US" dirty="0" smtClean="0"/>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rgbClr val="990000"/>
                </a:solidFill>
              </a:rPr>
              <a:t>The “Complete Archivist”</a:t>
            </a:r>
            <a:endParaRPr lang="en-US" dirty="0">
              <a:solidFill>
                <a:srgbClr val="990000"/>
              </a:solidFill>
            </a:endParaRPr>
          </a:p>
        </p:txBody>
      </p:sp>
      <p:sp>
        <p:nvSpPr>
          <p:cNvPr id="3" name="Content Placeholder 2"/>
          <p:cNvSpPr>
            <a:spLocks noGrp="1"/>
          </p:cNvSpPr>
          <p:nvPr>
            <p:ph idx="1"/>
          </p:nvPr>
        </p:nvSpPr>
        <p:spPr>
          <a:xfrm>
            <a:off x="457200" y="1766252"/>
            <a:ext cx="8229600" cy="4709160"/>
          </a:xfrm>
        </p:spPr>
        <p:txBody>
          <a:bodyPr/>
          <a:lstStyle/>
          <a:p>
            <a:r>
              <a:rPr lang="en-US" dirty="0" smtClean="0"/>
              <a:t>Capitalize on the processor’s familiarity with the collection</a:t>
            </a:r>
          </a:p>
          <a:p>
            <a:r>
              <a:rPr lang="en-US" dirty="0" smtClean="0"/>
              <a:t>Develop the skill sets so that every processor is equally conversant with handling paper, audiovisual, photographic, and born-digital material</a:t>
            </a:r>
            <a:endParaRPr lang="en-US" dirty="0"/>
          </a:p>
        </p:txBody>
      </p:sp>
      <p:sp>
        <p:nvSpPr>
          <p:cNvPr id="4" name="Rectangle 3"/>
          <p:cNvSpPr/>
          <p:nvPr/>
        </p:nvSpPr>
        <p:spPr>
          <a:xfrm>
            <a:off x="0" y="5181600"/>
            <a:ext cx="9144000" cy="1600200"/>
          </a:xfrm>
          <a:prstGeom prst="rect">
            <a:avLst/>
          </a:prstGeom>
          <a:solidFill>
            <a:schemeClr val="tx1"/>
          </a:solidFill>
          <a:ln>
            <a:solidFill>
              <a:schemeClr val="tx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5487987"/>
            <a:ext cx="7651750" cy="987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237</TotalTime>
  <Words>388</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Tackling the Backlog:</vt:lpstr>
      <vt:lpstr>Doing the Math</vt:lpstr>
      <vt:lpstr>Doing the Math</vt:lpstr>
      <vt:lpstr>Doing the Math</vt:lpstr>
      <vt:lpstr>Principles</vt:lpstr>
      <vt:lpstr>Lessons Learned</vt:lpstr>
      <vt:lpstr>Lessons Learned</vt:lpstr>
      <vt:lpstr>Benefits of Porous Boundaries in Cataloging/Processing</vt:lpstr>
      <vt:lpstr>The “Complete Archivist”</vt:lpstr>
    </vt:vector>
  </TitlesOfParts>
  <Company>Harvard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Tackling the Backlog:</dc:title>
  <dc:creator>ade872</dc:creator>
  <cp:lastModifiedBy>ade872</cp:lastModifiedBy>
  <cp:revision>28</cp:revision>
  <dcterms:created xsi:type="dcterms:W3CDTF">2014-06-24T13:00:45Z</dcterms:created>
  <dcterms:modified xsi:type="dcterms:W3CDTF">2014-08-18T17:56:33Z</dcterms:modified>
</cp:coreProperties>
</file>