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  <p:sldMasterId id="2147483696" r:id="rId3"/>
    <p:sldMasterId id="2147483684" r:id="rId4"/>
    <p:sldMasterId id="2147483660" r:id="rId5"/>
    <p:sldMasterId id="2147483672" r:id="rId6"/>
  </p:sldMasterIdLst>
  <p:notesMasterIdLst>
    <p:notesMasterId r:id="rId14"/>
  </p:notesMasterIdLst>
  <p:sldIdLst>
    <p:sldId id="257" r:id="rId7"/>
    <p:sldId id="266" r:id="rId8"/>
    <p:sldId id="258" r:id="rId9"/>
    <p:sldId id="272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6"/>
    </p:cViewPr>
  </p:sorterViewPr>
  <p:notesViewPr>
    <p:cSldViewPr snapToGrid="0">
      <p:cViewPr varScale="1">
        <p:scale>
          <a:sx n="41" d="100"/>
          <a:sy n="41" d="100"/>
        </p:scale>
        <p:origin x="214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83311-A5C2-47A1-B83D-140A2195380B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D91BB-C607-4A19-91BD-E87988B4C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6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4213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011034"/>
          </a:xfrm>
          <a:prstGeom prst="rect">
            <a:avLst/>
          </a:prstGeom>
        </p:spPr>
        <p:txBody>
          <a:bodyPr lIns="93177" tIns="46589" rIns="93177" bIns="46589"/>
          <a:lstStyle/>
          <a:p>
            <a:r>
              <a:rPr lang="en-US" dirty="0" smtClean="0"/>
              <a:t>  </a:t>
            </a:r>
            <a:endParaRPr lang="en-US" dirty="0"/>
          </a:p>
          <a:p>
            <a:endParaRPr lang="en-US" sz="1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55B73-974E-4BAC-AA5A-DDD764361F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74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1" y="4400549"/>
            <a:ext cx="6185646" cy="42846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D91BB-C607-4A19-91BD-E87988B4CF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00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2325" y="942975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320988"/>
            <a:ext cx="6856412" cy="4823012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55B73-974E-4BAC-AA5A-DDD764361FE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01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400550"/>
            <a:ext cx="6705601" cy="4510368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D91BB-C607-4A19-91BD-E87988B4CF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98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465544"/>
            <a:ext cx="6856412" cy="42196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D91BB-C607-4A19-91BD-E87988B4CF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67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608464"/>
            <a:ext cx="6856413" cy="4158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D91BB-C607-4A19-91BD-E87988B4CF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1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530437"/>
            <a:ext cx="5486400" cy="3740727"/>
          </a:xfrm>
          <a:prstGeom prst="rect">
            <a:avLst/>
          </a:prstGeom>
        </p:spPr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D7238-1413-471D-98B6-AE1F34F74E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8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7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68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2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55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4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60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7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59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07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1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209" y="5628323"/>
            <a:ext cx="261257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48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60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38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56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55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339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43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527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000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488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5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89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06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640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703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947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599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677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31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08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408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209" y="5628323"/>
            <a:ext cx="261257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864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801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635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092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970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093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137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07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040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0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70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337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72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995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021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881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798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009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781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62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9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951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596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694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71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423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868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10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5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1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7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08E28-C996-4C12-B4A1-ABAE7317D67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A84C-D8A3-4073-9D9A-01BD7D34F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5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D2E5-608B-4AB0-9845-0370971DEF5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80D1-72EE-4CBF-AFA9-88C938D0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77F0E-8455-4C87-924C-63BB82A82DA5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1302-B992-4F46-B47A-6DA1DECF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9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7EC28-ED29-4D5B-84E7-2F2125422E43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89AF4-BD79-4C1C-B25C-1C3F2608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9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57584-A92D-4800-8A72-CAE97E35670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D1F5-86B8-469B-A18D-97BBB3B9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9BD65-E702-42C7-9C3F-2E024A1B2824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268E-E303-4A1B-9602-4DEFFC840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8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mailto:ppotrzebowski@naphsis.org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hyperlink" Target="https://www.facebook.com/pages/NAPHSIS/557149437737219?ref=br_tf" TargetMode="External"/><Relationship Id="rId4" Type="http://schemas.openxmlformats.org/officeDocument/2006/relationships/hyperlink" Target="http://www.naphsi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194" y="532263"/>
            <a:ext cx="11491415" cy="4353636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chemeClr val="bg2">
                    <a:lumMod val="25000"/>
                  </a:schemeClr>
                </a:solidFill>
              </a:rPr>
              <a:t>NAPHSIS Advocacy and Awareness: </a:t>
            </a:r>
            <a:r>
              <a:rPr lang="en-US" sz="6600" i="1" dirty="0" smtClean="0">
                <a:solidFill>
                  <a:schemeClr val="bg2">
                    <a:lumMod val="25000"/>
                  </a:schemeClr>
                </a:solidFill>
              </a:rPr>
              <a:t>Vital for a Reason</a:t>
            </a:r>
            <a:br>
              <a:rPr lang="en-US" sz="6600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6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6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6600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6600" i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66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4460" y="3562066"/>
            <a:ext cx="7873104" cy="173037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Patricia W. Potrzebowski, Ph.D.</a:t>
            </a:r>
          </a:p>
          <a:p>
            <a:pPr>
              <a:spcBef>
                <a:spcPts val="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Executive Director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297" y="4560916"/>
            <a:ext cx="3483429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0391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" t="948" r="-196" b="42180"/>
          <a:stretch/>
        </p:blipFill>
        <p:spPr>
          <a:xfrm>
            <a:off x="2612572" y="531562"/>
            <a:ext cx="6966854" cy="1637730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45910" y="2169293"/>
            <a:ext cx="10959153" cy="4422576"/>
          </a:xfrm>
        </p:spPr>
        <p:txBody>
          <a:bodyPr>
            <a:normAutofit fontScale="85000" lnSpcReduction="20000"/>
          </a:bodyPr>
          <a:lstStyle/>
          <a:p>
            <a:r>
              <a:rPr lang="en-US" sz="5200" i="1" dirty="0" smtClean="0"/>
              <a:t>National Association for Public Health Statistics and Information Systems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5200" dirty="0" smtClean="0">
              <a:solidFill>
                <a:srgbClr val="808000"/>
              </a:solidFill>
            </a:endParaRPr>
          </a:p>
          <a:p>
            <a:pPr lvl="5" algn="l"/>
            <a:r>
              <a:rPr lang="en-US" sz="5700" dirty="0" smtClean="0"/>
              <a:t>What </a:t>
            </a:r>
            <a:r>
              <a:rPr lang="en-US" sz="5700" u="sng" dirty="0" smtClean="0"/>
              <a:t>are</a:t>
            </a:r>
            <a:r>
              <a:rPr lang="en-US" sz="5700" dirty="0" smtClean="0"/>
              <a:t> Vital Records?</a:t>
            </a:r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85"/>
          <a:stretch/>
        </p:blipFill>
        <p:spPr>
          <a:xfrm>
            <a:off x="2612572" y="3338832"/>
            <a:ext cx="6741108" cy="12801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854" y="4239089"/>
            <a:ext cx="278311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Vital Records Represent People:</a:t>
            </a:r>
            <a:br>
              <a:rPr lang="en-US" dirty="0" smtClean="0">
                <a:latin typeface="+mn-lt"/>
              </a:rPr>
            </a:br>
            <a:r>
              <a:rPr lang="en-US" dirty="0">
                <a:latin typeface="+mn-lt"/>
              </a:rPr>
              <a:t>Permanent </a:t>
            </a:r>
            <a:r>
              <a:rPr lang="en-US" dirty="0" smtClean="0">
                <a:latin typeface="+mn-lt"/>
              </a:rPr>
              <a:t>Legal Records </a:t>
            </a:r>
            <a:r>
              <a:rPr lang="en-US" dirty="0">
                <a:latin typeface="+mn-lt"/>
              </a:rPr>
              <a:t>of </a:t>
            </a:r>
            <a:r>
              <a:rPr lang="en-US" dirty="0" smtClean="0">
                <a:latin typeface="+mn-lt"/>
              </a:rPr>
              <a:t>Life Events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7114" y="1647968"/>
            <a:ext cx="2628003" cy="39066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900" dirty="0"/>
              <a:t>Birth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900" dirty="0"/>
              <a:t>Death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900" dirty="0"/>
              <a:t>Fetal Death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900" dirty="0"/>
              <a:t>Marriage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900" dirty="0"/>
              <a:t>Divorce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1" t="14914" r="351" b="8626"/>
          <a:stretch/>
        </p:blipFill>
        <p:spPr>
          <a:xfrm>
            <a:off x="-7520" y="3933968"/>
            <a:ext cx="3139588" cy="21482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7" t="-482" r="5003" b="482"/>
          <a:stretch/>
        </p:blipFill>
        <p:spPr>
          <a:xfrm>
            <a:off x="-22036" y="1647968"/>
            <a:ext cx="2071171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7" r="6943" b="26192"/>
          <a:stretch/>
        </p:blipFill>
        <p:spPr>
          <a:xfrm>
            <a:off x="3163091" y="3906008"/>
            <a:ext cx="1773715" cy="21266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1" t="3823" r="5035" b="21292"/>
          <a:stretch/>
        </p:blipFill>
        <p:spPr>
          <a:xfrm>
            <a:off x="4866611" y="3926154"/>
            <a:ext cx="4021157" cy="21466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2" t="-965" r="4609" b="964"/>
          <a:stretch/>
        </p:blipFill>
        <p:spPr>
          <a:xfrm>
            <a:off x="2049135" y="1665421"/>
            <a:ext cx="2060154" cy="228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0306" y="1668516"/>
            <a:ext cx="3273288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3" r="-2672"/>
          <a:stretch/>
        </p:blipFill>
        <p:spPr>
          <a:xfrm>
            <a:off x="7393594" y="1647968"/>
            <a:ext cx="152928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48248" cy="1325563"/>
          </a:xfrm>
        </p:spPr>
        <p:txBody>
          <a:bodyPr/>
          <a:lstStyle/>
          <a:p>
            <a:pPr algn="ctr"/>
            <a:r>
              <a:rPr lang="en-US" dirty="0" smtClean="0"/>
              <a:t>Awareness (Education)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582" y="1747779"/>
            <a:ext cx="10631605" cy="4593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Helping users of vital records/statistics understand</a:t>
            </a:r>
          </a:p>
          <a:p>
            <a:pPr lvl="1"/>
            <a:r>
              <a:rPr lang="en-US" sz="3600" dirty="0"/>
              <a:t>What are vital </a:t>
            </a:r>
            <a:r>
              <a:rPr lang="en-US" sz="3600" dirty="0" smtClean="0"/>
              <a:t>records/vital statistics?</a:t>
            </a:r>
          </a:p>
          <a:p>
            <a:pPr lvl="1"/>
            <a:r>
              <a:rPr lang="en-US" sz="3600" dirty="0" smtClean="0"/>
              <a:t>Where do they come from?</a:t>
            </a:r>
            <a:endParaRPr lang="en-US" sz="3600" dirty="0"/>
          </a:p>
          <a:p>
            <a:pPr lvl="1"/>
            <a:r>
              <a:rPr lang="en-US" sz="3600" dirty="0"/>
              <a:t>Why are they important? 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“Being </a:t>
            </a:r>
            <a:r>
              <a:rPr lang="en-US" sz="4000" dirty="0"/>
              <a:t>at the </a:t>
            </a:r>
            <a:r>
              <a:rPr lang="en-US" sz="4000" dirty="0" smtClean="0"/>
              <a:t>table”  </a:t>
            </a:r>
            <a:r>
              <a:rPr lang="en-US" sz="3600" dirty="0" smtClean="0"/>
              <a:t> </a:t>
            </a:r>
            <a:endParaRPr lang="en-US" sz="3600" dirty="0"/>
          </a:p>
          <a:p>
            <a:pPr lvl="1"/>
            <a:r>
              <a:rPr lang="en-US" sz="3600" dirty="0" smtClean="0"/>
              <a:t> </a:t>
            </a:r>
            <a:endParaRPr lang="en-US" sz="36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78" y="4001294"/>
            <a:ext cx="3091393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8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Key Advocacy Issues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3516"/>
            <a:ext cx="7854014" cy="414344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Offense</a:t>
            </a:r>
            <a:r>
              <a:rPr lang="en-US" sz="3600" dirty="0" smtClean="0"/>
              <a:t> </a:t>
            </a:r>
          </a:p>
          <a:p>
            <a:pPr marL="457200" lvl="1" indent="0">
              <a:buNone/>
            </a:pPr>
            <a:r>
              <a:rPr lang="en-US" sz="3600" dirty="0" smtClean="0"/>
              <a:t>Funding for states (EDRS)</a:t>
            </a:r>
          </a:p>
          <a:p>
            <a:pPr marL="457200" lvl="1" indent="0">
              <a:buNone/>
            </a:pPr>
            <a:endParaRPr lang="en-US" sz="3600" dirty="0" smtClean="0"/>
          </a:p>
          <a:p>
            <a:r>
              <a:rPr lang="en-US" sz="4000" dirty="0" smtClean="0"/>
              <a:t>Defense </a:t>
            </a:r>
          </a:p>
          <a:p>
            <a:pPr marL="457200" lvl="1" indent="0">
              <a:buNone/>
            </a:pPr>
            <a:r>
              <a:rPr lang="en-US" sz="3600" dirty="0" smtClean="0"/>
              <a:t>Protecting state authority (DMF)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86" y="365125"/>
            <a:ext cx="349978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6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Lessons Learned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5772" y="1825625"/>
            <a:ext cx="6618027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Professional assistance</a:t>
            </a:r>
          </a:p>
          <a:p>
            <a:endParaRPr lang="en-US" sz="4000" dirty="0" smtClean="0"/>
          </a:p>
          <a:p>
            <a:r>
              <a:rPr lang="en-US" sz="4000" dirty="0"/>
              <a:t>Persistence  </a:t>
            </a:r>
          </a:p>
          <a:p>
            <a:endParaRPr lang="en-US" sz="4000" dirty="0"/>
          </a:p>
          <a:p>
            <a:r>
              <a:rPr lang="en-US" sz="4000" dirty="0" smtClean="0"/>
              <a:t>Partners as champions</a:t>
            </a:r>
          </a:p>
          <a:p>
            <a:endParaRPr lang="en-US" sz="4000" dirty="0" smtClean="0"/>
          </a:p>
        </p:txBody>
      </p:sp>
      <p:pic>
        <p:nvPicPr>
          <p:cNvPr id="4" name="Picture 2" descr="C:\Users\ppotrzebowski\AppData\Local\Microsoft\Windows\Temporary Internet Files\Content.IE5\V9M2J3D4\MC9002870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80" y="518615"/>
            <a:ext cx="3367277" cy="576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13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469" y="295275"/>
            <a:ext cx="9228161" cy="29255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	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Contact us: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8" y="887104"/>
            <a:ext cx="10645254" cy="5745708"/>
          </a:xfrm>
        </p:spPr>
        <p:txBody>
          <a:bodyPr>
            <a:normAutofit/>
          </a:bodyPr>
          <a:lstStyle/>
          <a:p>
            <a:pPr marL="3657600" lvl="8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Patricia W. Potrzebowski, PhD	 </a:t>
            </a:r>
          </a:p>
          <a:p>
            <a:pPr marL="3657600" lvl="8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Executive Director			</a:t>
            </a:r>
          </a:p>
          <a:p>
            <a:pPr marL="3657600" lvl="8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962 Wayne Avenue, Suite 701	</a:t>
            </a:r>
          </a:p>
          <a:p>
            <a:pPr marL="3657600" lvl="8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Silver Spring, MD 20910		</a:t>
            </a:r>
          </a:p>
          <a:p>
            <a:pPr marL="3657600" lvl="8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301-563-6001			   </a:t>
            </a:r>
          </a:p>
          <a:p>
            <a:pPr marL="3657600" lvl="8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hlinkClick r:id="rId3"/>
              </a:rPr>
              <a:t>ppotrzebowski@naphsis.org</a:t>
            </a:r>
            <a:r>
              <a:rPr lang="en-US" sz="2800" dirty="0" smtClean="0"/>
              <a:t>		</a:t>
            </a:r>
            <a:r>
              <a:rPr lang="en-US" sz="3600" dirty="0" smtClean="0">
                <a:hlinkClick r:id="rId4"/>
              </a:rPr>
              <a:t>www.naphsis.org</a:t>
            </a:r>
            <a:r>
              <a:rPr lang="en-US" sz="3600" dirty="0" smtClean="0"/>
              <a:t>		</a:t>
            </a:r>
            <a:endParaRPr lang="en-US" sz="3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800" dirty="0" smtClean="0"/>
              <a:t>	</a:t>
            </a:r>
            <a:r>
              <a:rPr lang="en-US" sz="3200" dirty="0" smtClean="0">
                <a:latin typeface="+mj-lt"/>
              </a:rPr>
              <a:t>Like us:</a:t>
            </a:r>
            <a:r>
              <a:rPr lang="en-US" sz="2400" dirty="0" smtClean="0"/>
              <a:t> 			</a:t>
            </a:r>
            <a:r>
              <a:rPr lang="en-US" sz="2400" dirty="0" smtClean="0">
                <a:hlinkClick r:id="rId5"/>
              </a:rPr>
              <a:t>https://www.facebook.com/pages/NAPHSIS/557149437737219?ref=br_tf</a:t>
            </a:r>
            <a:endParaRPr lang="en-US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800" dirty="0">
                <a:latin typeface="+mj-lt"/>
              </a:rPr>
              <a:t>	</a:t>
            </a:r>
            <a:r>
              <a:rPr lang="en-US" sz="3200" dirty="0" smtClean="0">
                <a:latin typeface="+mj-lt"/>
              </a:rPr>
              <a:t>Follow us: </a:t>
            </a:r>
            <a:r>
              <a:rPr lang="en-US" sz="3200" dirty="0" smtClean="0"/>
              <a:t>@</a:t>
            </a:r>
            <a:r>
              <a:rPr lang="en-US" sz="3200" dirty="0" err="1" smtClean="0"/>
              <a:t>naphsis_us</a:t>
            </a:r>
            <a:endParaRPr lang="en-US" sz="3200" dirty="0" smtClean="0"/>
          </a:p>
          <a:p>
            <a:pPr marL="0" indent="0" algn="r">
              <a:lnSpc>
                <a:spcPct val="100000"/>
              </a:lnSpc>
              <a:buNone/>
            </a:pPr>
            <a:endParaRPr lang="en-US" sz="2600" dirty="0" smtClean="0">
              <a:hlinkClick r:id=""/>
            </a:endParaRP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9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85" y="887104"/>
            <a:ext cx="2530824" cy="822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67" y="4160259"/>
            <a:ext cx="91440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67" y="5249276"/>
            <a:ext cx="1028495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119</Words>
  <Application>Microsoft Office PowerPoint</Application>
  <PresentationFormat>Widescreen</PresentationFormat>
  <Paragraphs>67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4_Custom Design</vt:lpstr>
      <vt:lpstr>3_Custom Design</vt:lpstr>
      <vt:lpstr>2_Custom Design</vt:lpstr>
      <vt:lpstr>Custom Design</vt:lpstr>
      <vt:lpstr>1_Custom Design</vt:lpstr>
      <vt:lpstr>NAPHSIS Advocacy and Awareness: Vital for a Reason   </vt:lpstr>
      <vt:lpstr> </vt:lpstr>
      <vt:lpstr>Vital Records Represent People: Permanent Legal Records of Life Events</vt:lpstr>
      <vt:lpstr>Awareness (Education) Efforts</vt:lpstr>
      <vt:lpstr>Key Advocacy Issues</vt:lpstr>
      <vt:lpstr>Lessons Learned  </vt:lpstr>
      <vt:lpstr>          Contact us: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 a Catchy Title</dc:title>
  <dc:creator>Patricia Potrzebowski</dc:creator>
  <cp:lastModifiedBy>Patricia Potrzebowski</cp:lastModifiedBy>
  <cp:revision>68</cp:revision>
  <cp:lastPrinted>2014-08-11T11:03:18Z</cp:lastPrinted>
  <dcterms:created xsi:type="dcterms:W3CDTF">2014-07-26T12:52:39Z</dcterms:created>
  <dcterms:modified xsi:type="dcterms:W3CDTF">2014-08-13T19:13:54Z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