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9"/>
  </p:notesMasterIdLst>
  <p:sldIdLst>
    <p:sldId id="297" r:id="rId2"/>
    <p:sldId id="287" r:id="rId3"/>
    <p:sldId id="257" r:id="rId4"/>
    <p:sldId id="258" r:id="rId5"/>
    <p:sldId id="288" r:id="rId6"/>
    <p:sldId id="289" r:id="rId7"/>
    <p:sldId id="290" r:id="rId8"/>
    <p:sldId id="291" r:id="rId9"/>
    <p:sldId id="264" r:id="rId10"/>
    <p:sldId id="268" r:id="rId11"/>
    <p:sldId id="269" r:id="rId12"/>
    <p:sldId id="270" r:id="rId13"/>
    <p:sldId id="292" r:id="rId14"/>
    <p:sldId id="293" r:id="rId15"/>
    <p:sldId id="294" r:id="rId16"/>
    <p:sldId id="274" r:id="rId17"/>
    <p:sldId id="275" r:id="rId18"/>
    <p:sldId id="295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96" r:id="rId27"/>
    <p:sldId id="28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10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9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669DD7-348F-42A7-9CCE-7E7E4B63CFCC}" type="datetimeFigureOut">
              <a:rPr lang="en-US" smtClean="0"/>
              <a:t>7/22/2014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2BA290-DF73-4423-9D9C-3C80EF16B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454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5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45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29057" indent="-280406">
              <a:defRPr>
                <a:solidFill>
                  <a:schemeClr val="tx1"/>
                </a:solidFill>
                <a:latin typeface="Arial" charset="0"/>
              </a:defRPr>
            </a:lvl2pPr>
            <a:lvl3pPr marL="1121626" indent="-224325">
              <a:defRPr>
                <a:solidFill>
                  <a:schemeClr val="tx1"/>
                </a:solidFill>
                <a:latin typeface="Arial" charset="0"/>
              </a:defRPr>
            </a:lvl3pPr>
            <a:lvl4pPr marL="1570276" indent="-224325">
              <a:defRPr>
                <a:solidFill>
                  <a:schemeClr val="tx1"/>
                </a:solidFill>
                <a:latin typeface="Arial" charset="0"/>
              </a:defRPr>
            </a:lvl4pPr>
            <a:lvl5pPr marL="2018927" indent="-224325">
              <a:defRPr>
                <a:solidFill>
                  <a:schemeClr val="tx1"/>
                </a:solidFill>
                <a:latin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D02BBDF-AD33-4400-9143-3A82490A37AC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2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12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29057" indent="-280406">
              <a:defRPr>
                <a:solidFill>
                  <a:schemeClr val="tx1"/>
                </a:solidFill>
                <a:latin typeface="Arial" charset="0"/>
              </a:defRPr>
            </a:lvl2pPr>
            <a:lvl3pPr marL="1121626" indent="-224325">
              <a:defRPr>
                <a:solidFill>
                  <a:schemeClr val="tx1"/>
                </a:solidFill>
                <a:latin typeface="Arial" charset="0"/>
              </a:defRPr>
            </a:lvl3pPr>
            <a:lvl4pPr marL="1570276" indent="-224325">
              <a:defRPr>
                <a:solidFill>
                  <a:schemeClr val="tx1"/>
                </a:solidFill>
                <a:latin typeface="Arial" charset="0"/>
              </a:defRPr>
            </a:lvl4pPr>
            <a:lvl5pPr marL="2018927" indent="-224325">
              <a:defRPr>
                <a:solidFill>
                  <a:schemeClr val="tx1"/>
                </a:solidFill>
                <a:latin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00C7B38-450C-40F2-BA9D-8A941FB6275B}" type="slidenum">
              <a:rPr lang="en-US" altLang="en-US" smtClean="0"/>
              <a:pPr/>
              <a:t>26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48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29057" indent="-280406">
              <a:defRPr>
                <a:solidFill>
                  <a:schemeClr val="tx1"/>
                </a:solidFill>
                <a:latin typeface="Arial" charset="0"/>
              </a:defRPr>
            </a:lvl2pPr>
            <a:lvl3pPr marL="1121626" indent="-224325">
              <a:defRPr>
                <a:solidFill>
                  <a:schemeClr val="tx1"/>
                </a:solidFill>
                <a:latin typeface="Arial" charset="0"/>
              </a:defRPr>
            </a:lvl3pPr>
            <a:lvl4pPr marL="1570276" indent="-224325">
              <a:defRPr>
                <a:solidFill>
                  <a:schemeClr val="tx1"/>
                </a:solidFill>
                <a:latin typeface="Arial" charset="0"/>
              </a:defRPr>
            </a:lvl4pPr>
            <a:lvl5pPr marL="2018927" indent="-224325">
              <a:defRPr>
                <a:solidFill>
                  <a:schemeClr val="tx1"/>
                </a:solidFill>
                <a:latin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E7F6358-B298-487E-BC34-DAE031281008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9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49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29057" indent="-280406">
              <a:defRPr>
                <a:solidFill>
                  <a:schemeClr val="tx1"/>
                </a:solidFill>
                <a:latin typeface="Arial" charset="0"/>
              </a:defRPr>
            </a:lvl2pPr>
            <a:lvl3pPr marL="1121626" indent="-224325">
              <a:defRPr>
                <a:solidFill>
                  <a:schemeClr val="tx1"/>
                </a:solidFill>
                <a:latin typeface="Arial" charset="0"/>
              </a:defRPr>
            </a:lvl3pPr>
            <a:lvl4pPr marL="1570276" indent="-224325">
              <a:defRPr>
                <a:solidFill>
                  <a:schemeClr val="tx1"/>
                </a:solidFill>
                <a:latin typeface="Arial" charset="0"/>
              </a:defRPr>
            </a:lvl4pPr>
            <a:lvl5pPr marL="2018927" indent="-224325">
              <a:defRPr>
                <a:solidFill>
                  <a:schemeClr val="tx1"/>
                </a:solidFill>
                <a:latin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DE6DB25-7007-4DD5-A999-B23D7D1D37CB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0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50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29057" indent="-280406">
              <a:defRPr>
                <a:solidFill>
                  <a:schemeClr val="tx1"/>
                </a:solidFill>
                <a:latin typeface="Arial" charset="0"/>
              </a:defRPr>
            </a:lvl2pPr>
            <a:lvl3pPr marL="1121626" indent="-224325">
              <a:defRPr>
                <a:solidFill>
                  <a:schemeClr val="tx1"/>
                </a:solidFill>
                <a:latin typeface="Arial" charset="0"/>
              </a:defRPr>
            </a:lvl3pPr>
            <a:lvl4pPr marL="1570276" indent="-224325">
              <a:defRPr>
                <a:solidFill>
                  <a:schemeClr val="tx1"/>
                </a:solidFill>
                <a:latin typeface="Arial" charset="0"/>
              </a:defRPr>
            </a:lvl4pPr>
            <a:lvl5pPr marL="2018927" indent="-224325">
              <a:defRPr>
                <a:solidFill>
                  <a:schemeClr val="tx1"/>
                </a:solidFill>
                <a:latin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39E60F5-505A-470C-9E95-57D1B4BFF2C0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1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51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29057" indent="-280406">
              <a:defRPr>
                <a:solidFill>
                  <a:schemeClr val="tx1"/>
                </a:solidFill>
                <a:latin typeface="Arial" charset="0"/>
              </a:defRPr>
            </a:lvl2pPr>
            <a:lvl3pPr marL="1121626" indent="-224325">
              <a:defRPr>
                <a:solidFill>
                  <a:schemeClr val="tx1"/>
                </a:solidFill>
                <a:latin typeface="Arial" charset="0"/>
              </a:defRPr>
            </a:lvl3pPr>
            <a:lvl4pPr marL="1570276" indent="-224325">
              <a:defRPr>
                <a:solidFill>
                  <a:schemeClr val="tx1"/>
                </a:solidFill>
                <a:latin typeface="Arial" charset="0"/>
              </a:defRPr>
            </a:lvl4pPr>
            <a:lvl5pPr marL="2018927" indent="-224325">
              <a:defRPr>
                <a:solidFill>
                  <a:schemeClr val="tx1"/>
                </a:solidFill>
                <a:latin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C610BA4-2C81-4DE1-BDC3-8D7841F862ED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6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06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29057" indent="-280406">
              <a:defRPr>
                <a:solidFill>
                  <a:schemeClr val="tx1"/>
                </a:solidFill>
                <a:latin typeface="Arial" charset="0"/>
              </a:defRPr>
            </a:lvl2pPr>
            <a:lvl3pPr marL="1121626" indent="-224325">
              <a:defRPr>
                <a:solidFill>
                  <a:schemeClr val="tx1"/>
                </a:solidFill>
                <a:latin typeface="Arial" charset="0"/>
              </a:defRPr>
            </a:lvl3pPr>
            <a:lvl4pPr marL="1570276" indent="-224325">
              <a:defRPr>
                <a:solidFill>
                  <a:schemeClr val="tx1"/>
                </a:solidFill>
                <a:latin typeface="Arial" charset="0"/>
              </a:defRPr>
            </a:lvl4pPr>
            <a:lvl5pPr marL="2018927" indent="-224325">
              <a:defRPr>
                <a:solidFill>
                  <a:schemeClr val="tx1"/>
                </a:solidFill>
                <a:latin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5B29E90-43BB-471E-B5DA-CDFDBBE54763}" type="slidenum">
              <a:rPr lang="en-US" altLang="en-US" smtClean="0"/>
              <a:pPr/>
              <a:t>13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7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07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29057" indent="-280406">
              <a:defRPr>
                <a:solidFill>
                  <a:schemeClr val="tx1"/>
                </a:solidFill>
                <a:latin typeface="Arial" charset="0"/>
              </a:defRPr>
            </a:lvl2pPr>
            <a:lvl3pPr marL="1121626" indent="-224325">
              <a:defRPr>
                <a:solidFill>
                  <a:schemeClr val="tx1"/>
                </a:solidFill>
                <a:latin typeface="Arial" charset="0"/>
              </a:defRPr>
            </a:lvl3pPr>
            <a:lvl4pPr marL="1570276" indent="-224325">
              <a:defRPr>
                <a:solidFill>
                  <a:schemeClr val="tx1"/>
                </a:solidFill>
                <a:latin typeface="Arial" charset="0"/>
              </a:defRPr>
            </a:lvl4pPr>
            <a:lvl5pPr marL="2018927" indent="-224325">
              <a:defRPr>
                <a:solidFill>
                  <a:schemeClr val="tx1"/>
                </a:solidFill>
                <a:latin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CAD0F8B-EA54-440C-91A0-FC8214CD8610}" type="slidenum">
              <a:rPr lang="en-US" altLang="en-US" smtClean="0"/>
              <a:pPr/>
              <a:t>14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8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08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29057" indent="-280406">
              <a:defRPr>
                <a:solidFill>
                  <a:schemeClr val="tx1"/>
                </a:solidFill>
                <a:latin typeface="Arial" charset="0"/>
              </a:defRPr>
            </a:lvl2pPr>
            <a:lvl3pPr marL="1121626" indent="-224325">
              <a:defRPr>
                <a:solidFill>
                  <a:schemeClr val="tx1"/>
                </a:solidFill>
                <a:latin typeface="Arial" charset="0"/>
              </a:defRPr>
            </a:lvl3pPr>
            <a:lvl4pPr marL="1570276" indent="-224325">
              <a:defRPr>
                <a:solidFill>
                  <a:schemeClr val="tx1"/>
                </a:solidFill>
                <a:latin typeface="Arial" charset="0"/>
              </a:defRPr>
            </a:lvl4pPr>
            <a:lvl5pPr marL="2018927" indent="-224325">
              <a:defRPr>
                <a:solidFill>
                  <a:schemeClr val="tx1"/>
                </a:solidFill>
                <a:latin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EDA2B44-6CFD-4626-84DB-DBC09B9DE7F3}" type="slidenum">
              <a:rPr lang="en-US" altLang="en-US" smtClean="0"/>
              <a:pPr/>
              <a:t>15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1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11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29057" indent="-280406">
              <a:defRPr>
                <a:solidFill>
                  <a:schemeClr val="tx1"/>
                </a:solidFill>
                <a:latin typeface="Arial" charset="0"/>
              </a:defRPr>
            </a:lvl2pPr>
            <a:lvl3pPr marL="1121626" indent="-224325">
              <a:defRPr>
                <a:solidFill>
                  <a:schemeClr val="tx1"/>
                </a:solidFill>
                <a:latin typeface="Arial" charset="0"/>
              </a:defRPr>
            </a:lvl3pPr>
            <a:lvl4pPr marL="1570276" indent="-224325">
              <a:defRPr>
                <a:solidFill>
                  <a:schemeClr val="tx1"/>
                </a:solidFill>
                <a:latin typeface="Arial" charset="0"/>
              </a:defRPr>
            </a:lvl4pPr>
            <a:lvl5pPr marL="2018927" indent="-224325">
              <a:defRPr>
                <a:solidFill>
                  <a:schemeClr val="tx1"/>
                </a:solidFill>
                <a:latin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7793682-63B5-4BCB-8261-EF8C3D5B31E7}" type="slidenum">
              <a:rPr lang="en-US" altLang="en-US" smtClean="0"/>
              <a:pPr/>
              <a:t>18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 userDrawn="1"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1524000"/>
            <a:ext cx="7147931" cy="28194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1529830"/>
            <a:ext cx="1190348" cy="281357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1721853"/>
            <a:ext cx="910224" cy="2374277"/>
          </a:xfrm>
          <a:prstGeom prst="rect">
            <a:avLst/>
          </a:prstGeom>
          <a:solidFill>
            <a:schemeClr val="accent2">
              <a:alpha val="70000"/>
            </a:schemeClr>
          </a:solidFill>
          <a:ln w="635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1637019"/>
            <a:ext cx="6947845" cy="2553981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8971" y="3274873"/>
            <a:ext cx="6736115" cy="785821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1720838"/>
            <a:ext cx="6760868" cy="2339856"/>
          </a:xfrm>
          <a:prstGeom prst="rect">
            <a:avLst/>
          </a:prstGeom>
          <a:noFill/>
          <a:ln w="38100" cmpd="dbl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3420366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1808431"/>
            <a:ext cx="6629400" cy="1466442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19D71-5EE8-4B2A-A7C7-52667FA22E14}" type="datetimeFigureOut">
              <a:rPr lang="en-US" smtClean="0"/>
              <a:t>7/22/2014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D5FD9-DEF1-4CC3-87CB-63678C5689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19D71-5EE8-4B2A-A7C7-52667FA22E14}" type="datetimeFigureOut">
              <a:rPr lang="en-US" smtClean="0"/>
              <a:t>7/22/2014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D5FD9-DEF1-4CC3-87CB-63678C5689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534400" cy="4953000"/>
          </a:xfrm>
        </p:spPr>
        <p:txBody>
          <a:bodyPr/>
          <a:lstStyle>
            <a:lvl1pPr marL="228600" indent="-228600">
              <a:defRPr/>
            </a:lvl1pPr>
            <a:lvl2pPr marL="457200" indent="-228600">
              <a:defRPr/>
            </a:lvl2pPr>
            <a:lvl3pPr marL="685800" indent="-228600">
              <a:defRPr/>
            </a:lvl3pPr>
            <a:lvl4pPr marL="914400" indent="-228600">
              <a:defRPr/>
            </a:lvl4pPr>
            <a:lvl5pPr marL="1143000" indent="-22860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19D71-5EE8-4B2A-A7C7-52667FA22E14}" type="datetimeFigureOut">
              <a:rPr lang="en-US" smtClean="0"/>
              <a:t>7/22/2014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D5FD9-DEF1-4CC3-87CB-63678C5689A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19D71-5EE8-4B2A-A7C7-52667FA22E14}" type="datetimeFigureOut">
              <a:rPr lang="en-US" smtClean="0"/>
              <a:t>7/22/2014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D5FD9-DEF1-4CC3-87CB-63678C5689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19D71-5EE8-4B2A-A7C7-52667FA22E14}" type="datetimeFigureOut">
              <a:rPr lang="en-US" smtClean="0"/>
              <a:t>7/22/2014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D5FD9-DEF1-4CC3-87CB-63678C5689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19D71-5EE8-4B2A-A7C7-52667FA22E14}" type="datetimeFigureOut">
              <a:rPr lang="en-US" smtClean="0"/>
              <a:t>7/22/2014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D5FD9-DEF1-4CC3-87CB-63678C5689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19D71-5EE8-4B2A-A7C7-52667FA22E14}" type="datetimeFigureOut">
              <a:rPr lang="en-US" smtClean="0"/>
              <a:t>7/22/2014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D5FD9-DEF1-4CC3-87CB-63678C5689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19D71-5EE8-4B2A-A7C7-52667FA22E14}" type="datetimeFigureOut">
              <a:rPr lang="en-US" smtClean="0"/>
              <a:t>7/22/2014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D5FD9-DEF1-4CC3-87CB-63678C5689A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19D71-5EE8-4B2A-A7C7-52667FA22E14}" type="datetimeFigureOut">
              <a:rPr lang="en-US" smtClean="0"/>
              <a:t>7/22/2014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D5FD9-DEF1-4CC3-87CB-63678C5689A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10FC3EB-42FB-4C38-8CAE-7A1293B83421}" type="datetime1">
              <a:rPr lang="en-US" smtClean="0"/>
              <a:pPr/>
              <a:t>7/22/2014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higan.gov/archivesofmi" TargetMode="External"/><Relationship Id="rId2" Type="http://schemas.openxmlformats.org/officeDocument/2006/relationships/hyperlink" Target="mailto:Wojcikc@michigan.gov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Electronic records preservation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Archives of Michigan</a:t>
            </a:r>
            <a:endParaRPr lang="en-US" dirty="0"/>
          </a:p>
        </p:txBody>
      </p:sp>
      <p:pic>
        <p:nvPicPr>
          <p:cNvPr id="6" name="Picture 4" descr="SOM Great Se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105400"/>
            <a:ext cx="1295400" cy="128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610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8" b="472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184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Step #2:  Creating Usable Data</a:t>
            </a:r>
            <a:endParaRPr lang="en-US" alt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Work backwards: start with the most recent data first</a:t>
            </a:r>
          </a:p>
          <a:p>
            <a:r>
              <a:rPr lang="en-US" altLang="en-US" smtClean="0"/>
              <a:t>SDSC loaded a copy of the data into a search interface (mimics the Bureau of Elections)</a:t>
            </a:r>
          </a:p>
          <a:p>
            <a:r>
              <a:rPr lang="en-US" altLang="en-US" smtClean="0"/>
              <a:t>SDSC mapped the data to the codes in the metadata files to translate the data into meaningful information</a:t>
            </a:r>
          </a:p>
          <a:p>
            <a:r>
              <a:rPr lang="en-US" altLang="en-US" smtClean="0"/>
              <a:t>SDSC validated the data and recorded anomalies</a:t>
            </a:r>
          </a:p>
          <a:p>
            <a:r>
              <a:rPr lang="en-US" altLang="en-US" smtClean="0"/>
              <a:t>Data errors were compared with the paper records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754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Data Before</a:t>
            </a:r>
            <a:endParaRPr lang="en-US" altLang="en-US" dirty="0"/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54" b="4475"/>
          <a:stretch/>
        </p:blipFill>
        <p:spPr>
          <a:xfrm>
            <a:off x="304800" y="1676400"/>
            <a:ext cx="8534400" cy="495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730737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Data After</a:t>
            </a:r>
          </a:p>
        </p:txBody>
      </p:sp>
      <p:pic>
        <p:nvPicPr>
          <p:cNvPr id="19968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8534400" cy="495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4364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564628" cy="632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060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Line 4"/>
          <p:cNvSpPr>
            <a:spLocks noChangeShapeType="1"/>
          </p:cNvSpPr>
          <p:nvPr/>
        </p:nvSpPr>
        <p:spPr bwMode="auto">
          <a:xfrm flipH="1">
            <a:off x="685800" y="990600"/>
            <a:ext cx="3733800" cy="0"/>
          </a:xfrm>
          <a:prstGeom prst="line">
            <a:avLst/>
          </a:prstGeom>
          <a:noFill/>
          <a:ln w="2032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17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534400" cy="624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167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2"/>
          <p:cNvSpPr>
            <a:spLocks noChangeArrowheads="1"/>
          </p:cNvSpPr>
          <p:nvPr/>
        </p:nvSpPr>
        <p:spPr bwMode="auto">
          <a:xfrm>
            <a:off x="1295400" y="2286000"/>
            <a:ext cx="1752600" cy="7620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US" altLang="zh-TW" sz="1800" dirty="0">
                <a:solidFill>
                  <a:schemeClr val="bg1"/>
                </a:solidFill>
                <a:latin typeface="Arial" charset="0"/>
                <a:ea typeface="新細明體" pitchFamily="18" charset="-120"/>
              </a:rPr>
              <a:t>Clean the </a:t>
            </a:r>
          </a:p>
          <a:p>
            <a:pPr algn="ctr"/>
            <a:r>
              <a:rPr lang="en-US" altLang="zh-TW" sz="1800" dirty="0">
                <a:solidFill>
                  <a:schemeClr val="bg1"/>
                </a:solidFill>
                <a:latin typeface="Arial" charset="0"/>
                <a:ea typeface="新細明體" pitchFamily="18" charset="-120"/>
              </a:rPr>
              <a:t>data</a:t>
            </a:r>
            <a:endParaRPr lang="en-US" altLang="en-US" sz="18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1987" name="AutoShape 3"/>
          <p:cNvSpPr>
            <a:spLocks noChangeArrowheads="1"/>
          </p:cNvSpPr>
          <p:nvPr/>
        </p:nvSpPr>
        <p:spPr bwMode="auto">
          <a:xfrm>
            <a:off x="1295400" y="3581400"/>
            <a:ext cx="1752600" cy="7620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US" altLang="zh-TW" sz="1800">
                <a:solidFill>
                  <a:schemeClr val="bg1"/>
                </a:solidFill>
                <a:latin typeface="Arial" charset="0"/>
                <a:ea typeface="新細明體" pitchFamily="18" charset="-120"/>
              </a:rPr>
              <a:t>Address</a:t>
            </a:r>
          </a:p>
          <a:p>
            <a:pPr algn="ctr"/>
            <a:r>
              <a:rPr lang="en-US" altLang="zh-TW" sz="1800">
                <a:solidFill>
                  <a:schemeClr val="bg1"/>
                </a:solidFill>
                <a:latin typeface="Arial" charset="0"/>
                <a:ea typeface="新細明體" pitchFamily="18" charset="-120"/>
              </a:rPr>
              <a:t>anomalies</a:t>
            </a:r>
            <a:endParaRPr lang="en-US" altLang="en-US" sz="1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1988" name="AutoShape 4"/>
          <p:cNvSpPr>
            <a:spLocks noChangeArrowheads="1"/>
          </p:cNvSpPr>
          <p:nvPr/>
        </p:nvSpPr>
        <p:spPr bwMode="auto">
          <a:xfrm>
            <a:off x="1295400" y="4953000"/>
            <a:ext cx="1752600" cy="7620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US" altLang="zh-TW" sz="1800">
                <a:solidFill>
                  <a:schemeClr val="bg1"/>
                </a:solidFill>
                <a:latin typeface="Arial" charset="0"/>
                <a:ea typeface="新細明體" pitchFamily="18" charset="-120"/>
              </a:rPr>
              <a:t>Map the</a:t>
            </a:r>
          </a:p>
          <a:p>
            <a:pPr algn="ctr"/>
            <a:r>
              <a:rPr lang="en-US" altLang="zh-TW" sz="1800">
                <a:solidFill>
                  <a:schemeClr val="bg1"/>
                </a:solidFill>
                <a:latin typeface="Arial" charset="0"/>
                <a:ea typeface="新細明體" pitchFamily="18" charset="-120"/>
              </a:rPr>
              <a:t>data</a:t>
            </a:r>
            <a:endParaRPr lang="en-US" altLang="en-US" sz="180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41989" name="AutoShape 5"/>
          <p:cNvCxnSpPr>
            <a:cxnSpLocks noChangeShapeType="1"/>
            <a:stCxn id="41986" idx="2"/>
            <a:endCxn id="41987" idx="0"/>
          </p:cNvCxnSpPr>
          <p:nvPr/>
        </p:nvCxnSpPr>
        <p:spPr bwMode="auto">
          <a:xfrm>
            <a:off x="2171700" y="3048000"/>
            <a:ext cx="0" cy="533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990" name="AutoShape 6"/>
          <p:cNvCxnSpPr>
            <a:cxnSpLocks noChangeShapeType="1"/>
            <a:stCxn id="41987" idx="2"/>
            <a:endCxn id="41988" idx="0"/>
          </p:cNvCxnSpPr>
          <p:nvPr/>
        </p:nvCxnSpPr>
        <p:spPr bwMode="auto">
          <a:xfrm>
            <a:off x="2171700" y="4343400"/>
            <a:ext cx="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991" name="AutoShape 7"/>
          <p:cNvCxnSpPr>
            <a:cxnSpLocks noChangeShapeType="1"/>
          </p:cNvCxnSpPr>
          <p:nvPr/>
        </p:nvCxnSpPr>
        <p:spPr bwMode="auto">
          <a:xfrm>
            <a:off x="2209800" y="1752600"/>
            <a:ext cx="0" cy="533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992" name="AutoShape 8"/>
          <p:cNvCxnSpPr>
            <a:cxnSpLocks noChangeShapeType="1"/>
          </p:cNvCxnSpPr>
          <p:nvPr/>
        </p:nvCxnSpPr>
        <p:spPr bwMode="auto">
          <a:xfrm>
            <a:off x="2209800" y="5715000"/>
            <a:ext cx="0" cy="533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995" name="AutoShape 11"/>
          <p:cNvSpPr>
            <a:spLocks noChangeArrowheads="1"/>
          </p:cNvSpPr>
          <p:nvPr/>
        </p:nvSpPr>
        <p:spPr bwMode="auto">
          <a:xfrm>
            <a:off x="3124200" y="2209800"/>
            <a:ext cx="4724400" cy="990600"/>
          </a:xfrm>
          <a:prstGeom prst="leftArrowCallout">
            <a:avLst>
              <a:gd name="adj1" fmla="val 16028"/>
              <a:gd name="adj2" fmla="val 26120"/>
              <a:gd name="adj3" fmla="val 55301"/>
              <a:gd name="adj4" fmla="val 80066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257300" indent="-3429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714500" indent="-3429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171700" indent="-3429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buFontTx/>
              <a:buAutoNum type="arabicPeriod"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Delete duplicate data</a:t>
            </a:r>
          </a:p>
          <a:p>
            <a:pPr>
              <a:buFontTx/>
              <a:buAutoNum type="arabicPeriod"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Make the 1992, 1994, and</a:t>
            </a:r>
          </a:p>
          <a:p>
            <a:r>
              <a:rPr lang="en-US" altLang="zh-TW" sz="1800">
                <a:latin typeface="Arial" charset="0"/>
                <a:ea typeface="新細明體" pitchFamily="18" charset="-120"/>
              </a:rPr>
              <a:t>	1996 data format consistent</a:t>
            </a:r>
            <a:endParaRPr lang="en-US" altLang="en-US" sz="1800">
              <a:latin typeface="Arial" charset="0"/>
            </a:endParaRPr>
          </a:p>
        </p:txBody>
      </p:sp>
      <p:sp>
        <p:nvSpPr>
          <p:cNvPr id="41996" name="AutoShape 12"/>
          <p:cNvSpPr>
            <a:spLocks noChangeArrowheads="1"/>
          </p:cNvSpPr>
          <p:nvPr/>
        </p:nvSpPr>
        <p:spPr bwMode="auto">
          <a:xfrm>
            <a:off x="3124200" y="3505200"/>
            <a:ext cx="4724400" cy="990600"/>
          </a:xfrm>
          <a:prstGeom prst="leftArrowCallout">
            <a:avLst>
              <a:gd name="adj1" fmla="val 16028"/>
              <a:gd name="adj2" fmla="val 26120"/>
              <a:gd name="adj3" fmla="val 54339"/>
              <a:gd name="adj4" fmla="val 79908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257300" indent="-3429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714500" indent="-3429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171700" indent="-3429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buFontTx/>
              <a:buAutoNum type="arabicPeriod" startAt="3"/>
            </a:pPr>
            <a:r>
              <a:rPr lang="en-US" altLang="zh-TW" sz="1800" dirty="0">
                <a:latin typeface="Arial" charset="0"/>
                <a:ea typeface="新細明體" pitchFamily="18" charset="-120"/>
              </a:rPr>
              <a:t>Solve duplicate key problem</a:t>
            </a:r>
          </a:p>
          <a:p>
            <a:pPr>
              <a:buFontTx/>
              <a:buAutoNum type="arabicPeriod" startAt="3"/>
            </a:pPr>
            <a:r>
              <a:rPr lang="en-US" altLang="zh-TW" sz="1800" dirty="0">
                <a:latin typeface="Arial" charset="0"/>
                <a:ea typeface="新細明體" pitchFamily="18" charset="-120"/>
              </a:rPr>
              <a:t>Fix Detroit AVCB code problem</a:t>
            </a:r>
            <a:endParaRPr lang="en-US" altLang="en-US" sz="1800" dirty="0">
              <a:latin typeface="Arial" charset="0"/>
            </a:endParaRPr>
          </a:p>
        </p:txBody>
      </p:sp>
      <p:sp>
        <p:nvSpPr>
          <p:cNvPr id="41997" name="AutoShape 13"/>
          <p:cNvSpPr>
            <a:spLocks noChangeArrowheads="1"/>
          </p:cNvSpPr>
          <p:nvPr/>
        </p:nvSpPr>
        <p:spPr bwMode="auto">
          <a:xfrm>
            <a:off x="3124200" y="4876800"/>
            <a:ext cx="4724400" cy="990600"/>
          </a:xfrm>
          <a:prstGeom prst="leftArrowCallout">
            <a:avLst>
              <a:gd name="adj1" fmla="val 16028"/>
              <a:gd name="adj2" fmla="val 26120"/>
              <a:gd name="adj3" fmla="val 56262"/>
              <a:gd name="adj4" fmla="val 80232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257300" indent="-3429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714500" indent="-3429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171700" indent="-3429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buFontTx/>
              <a:buAutoNum type="arabicPeriod" startAt="5"/>
            </a:pPr>
            <a:r>
              <a:rPr lang="en-US" altLang="zh-TW" sz="1800" dirty="0">
                <a:latin typeface="Arial" charset="0"/>
                <a:ea typeface="新細明體" pitchFamily="18" charset="-120"/>
              </a:rPr>
              <a:t>Use codes and vote total files to </a:t>
            </a:r>
          </a:p>
          <a:p>
            <a:r>
              <a:rPr lang="en-US" altLang="zh-TW" sz="1800" dirty="0">
                <a:latin typeface="Arial" charset="0"/>
                <a:ea typeface="新細明體" pitchFamily="18" charset="-120"/>
              </a:rPr>
              <a:t>	produce 7 files like 1998 data</a:t>
            </a:r>
            <a:endParaRPr lang="en-US" altLang="en-US" sz="1800" dirty="0">
              <a:latin typeface="Arial" charset="0"/>
            </a:endParaRPr>
          </a:p>
        </p:txBody>
      </p:sp>
      <p:sp>
        <p:nvSpPr>
          <p:cNvPr id="41998" name="Text Box 14"/>
          <p:cNvSpPr txBox="1">
            <a:spLocks noChangeArrowheads="1"/>
          </p:cNvSpPr>
          <p:nvPr/>
        </p:nvSpPr>
        <p:spPr bwMode="auto">
          <a:xfrm>
            <a:off x="304800" y="228600"/>
            <a:ext cx="8382000" cy="925513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dirty="0">
                <a:latin typeface="Arial" charset="0"/>
              </a:rPr>
              <a:t>The 1998-2004 databases had a different layout than the 1992-1996 databases.  SDSC had to resolve these differences so all of the databases could be loaded into the same search interface.</a:t>
            </a:r>
          </a:p>
        </p:txBody>
      </p:sp>
      <p:sp>
        <p:nvSpPr>
          <p:cNvPr id="41999" name="Oval 15"/>
          <p:cNvSpPr>
            <a:spLocks noChangeArrowheads="1"/>
          </p:cNvSpPr>
          <p:nvPr/>
        </p:nvSpPr>
        <p:spPr bwMode="auto">
          <a:xfrm>
            <a:off x="1371600" y="1295400"/>
            <a:ext cx="1600200" cy="6096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US" altLang="zh-TW" sz="1800" dirty="0">
                <a:latin typeface="Arial" charset="0"/>
                <a:ea typeface="新細明體" pitchFamily="18" charset="-120"/>
              </a:rPr>
              <a:t>Original data</a:t>
            </a:r>
            <a:endParaRPr lang="en-US" altLang="en-US" sz="1800" dirty="0">
              <a:latin typeface="Arial" charset="0"/>
              <a:ea typeface="新細明體" pitchFamily="18" charset="-120"/>
            </a:endParaRPr>
          </a:p>
        </p:txBody>
      </p:sp>
      <p:sp>
        <p:nvSpPr>
          <p:cNvPr id="42001" name="Oval 17"/>
          <p:cNvSpPr>
            <a:spLocks noChangeArrowheads="1"/>
          </p:cNvSpPr>
          <p:nvPr/>
        </p:nvSpPr>
        <p:spPr bwMode="auto">
          <a:xfrm>
            <a:off x="1371600" y="6172200"/>
            <a:ext cx="1676400" cy="457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US" altLang="en-US" sz="1800" dirty="0">
                <a:latin typeface="Arial" charset="0"/>
              </a:rPr>
              <a:t>New data</a:t>
            </a:r>
          </a:p>
        </p:txBody>
      </p:sp>
    </p:spTree>
    <p:extLst>
      <p:ext uri="{BB962C8B-B14F-4D97-AF65-F5344CB8AC3E}">
        <p14:creationId xmlns:p14="http://schemas.microsoft.com/office/powerpoint/2010/main" val="342960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1972-1990 Data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Code files that are needed to translate the data could not be located.</a:t>
            </a:r>
          </a:p>
          <a:p>
            <a:r>
              <a:rPr lang="en-US" altLang="en-US"/>
              <a:t>Determined it was not cost-effective to manually translate the data.</a:t>
            </a:r>
          </a:p>
          <a:p>
            <a:r>
              <a:rPr lang="en-US" altLang="en-US"/>
              <a:t>Decided to post the original code files online, in case a researcher wants to work with the raw data codes.</a:t>
            </a:r>
          </a:p>
        </p:txBody>
      </p:sp>
    </p:spTree>
    <p:extLst>
      <p:ext uri="{BB962C8B-B14F-4D97-AF65-F5344CB8AC3E}">
        <p14:creationId xmlns:p14="http://schemas.microsoft.com/office/powerpoint/2010/main" val="62108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Line 3"/>
          <p:cNvSpPr>
            <a:spLocks noChangeShapeType="1"/>
          </p:cNvSpPr>
          <p:nvPr/>
        </p:nvSpPr>
        <p:spPr bwMode="auto">
          <a:xfrm flipH="1">
            <a:off x="685800" y="990600"/>
            <a:ext cx="2743200" cy="0"/>
          </a:xfrm>
          <a:prstGeom prst="line">
            <a:avLst/>
          </a:prstGeom>
          <a:noFill/>
          <a:ln w="2032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48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534400" cy="632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154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Step #3:  GIS Interface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Create statewide maps displaying the county level election results for each general election</a:t>
            </a:r>
          </a:p>
          <a:p>
            <a:r>
              <a:rPr lang="en-US" altLang="en-US"/>
              <a:t>Identify blue and red counties for each race</a:t>
            </a:r>
          </a:p>
          <a:p>
            <a:r>
              <a:rPr lang="en-US" altLang="en-US"/>
              <a:t>Identify voting trends</a:t>
            </a:r>
          </a:p>
          <a:p>
            <a:r>
              <a:rPr lang="en-US" altLang="en-US"/>
              <a:t>SDSC mapped the data to geographic polygons supplied by CGI</a:t>
            </a:r>
          </a:p>
          <a:p>
            <a:r>
              <a:rPr lang="en-US" altLang="en-US"/>
              <a:t>Races:  President, Governor, US Senate, Secretary of State, Attorney General</a:t>
            </a:r>
          </a:p>
        </p:txBody>
      </p:sp>
    </p:spTree>
    <p:extLst>
      <p:ext uri="{BB962C8B-B14F-4D97-AF65-F5344CB8AC3E}">
        <p14:creationId xmlns:p14="http://schemas.microsoft.com/office/powerpoint/2010/main" val="420256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102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PAT Project</a:t>
            </a:r>
            <a:br>
              <a:rPr lang="en-US" altLang="en-US" dirty="0" smtClean="0"/>
            </a:br>
            <a:r>
              <a:rPr lang="en-US" altLang="en-US" dirty="0" smtClean="0"/>
              <a:t>2004 - 2006</a:t>
            </a:r>
          </a:p>
        </p:txBody>
      </p:sp>
      <p:sp>
        <p:nvSpPr>
          <p:cNvPr id="138243" name="Rectangle 102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NHPRC Grant to San Diego Supercomputer Center (SDSC)</a:t>
            </a:r>
          </a:p>
          <a:p>
            <a:r>
              <a:rPr lang="en-US" altLang="en-US" dirty="0" smtClean="0"/>
              <a:t>Goal:  Conduct case studies that test the ability to implement the SDSC’s Storage Resource Broker (SRB) data grid technology using a variety of archival collections. </a:t>
            </a:r>
          </a:p>
          <a:p>
            <a:r>
              <a:rPr lang="en-US" altLang="en-US" dirty="0" smtClean="0"/>
              <a:t>Test a community model for electronic records management, with archival and technological functions practically and appropriately allocated in a distributed network. </a:t>
            </a:r>
          </a:p>
        </p:txBody>
      </p:sp>
    </p:spTree>
    <p:extLst>
      <p:ext uri="{BB962C8B-B14F-4D97-AF65-F5344CB8AC3E}">
        <p14:creationId xmlns:p14="http://schemas.microsoft.com/office/powerpoint/2010/main" val="359822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6" r="3854" b="7777"/>
          <a:stretch/>
        </p:blipFill>
        <p:spPr bwMode="auto">
          <a:xfrm>
            <a:off x="304800" y="381000"/>
            <a:ext cx="8534400" cy="617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752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:\wojcik\Caryn\ERP\RMA Pilot\PAT\19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51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:\wojcik\Caryn\ERP\RMA Pilot\PAT\19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60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:\wojcik\Caryn\ERP\RMA Pilot\PAT\2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97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:\wojcik\Caryn\ERP\RMA Pilot\PAT\2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80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F:\wojcik\Caryn\ERP\RMA Pilot\PAT\chan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66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Lessons Learned</a:t>
            </a:r>
          </a:p>
        </p:txBody>
      </p:sp>
      <p:sp>
        <p:nvSpPr>
          <p:cNvPr id="20582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altLang="en-US" dirty="0" smtClean="0"/>
              <a:t>A formal submission agreement would have better documented the records upon accessioning</a:t>
            </a:r>
          </a:p>
          <a:p>
            <a:pPr>
              <a:spcBef>
                <a:spcPct val="0"/>
              </a:spcBef>
            </a:pPr>
            <a:r>
              <a:rPr lang="en-US" altLang="en-US" dirty="0" smtClean="0"/>
              <a:t>Accessioning ER shortly after they are created protects the records from loss and media problems</a:t>
            </a:r>
          </a:p>
          <a:p>
            <a:pPr>
              <a:spcBef>
                <a:spcPct val="0"/>
              </a:spcBef>
            </a:pPr>
            <a:r>
              <a:rPr lang="en-US" altLang="en-US" dirty="0" smtClean="0"/>
              <a:t>Avoid reactive appraisal—have a plan</a:t>
            </a:r>
          </a:p>
          <a:p>
            <a:pPr>
              <a:spcBef>
                <a:spcPct val="0"/>
              </a:spcBef>
            </a:pPr>
            <a:r>
              <a:rPr lang="en-US" altLang="en-US" dirty="0" smtClean="0"/>
              <a:t>Data may be recoverable from obsolete media</a:t>
            </a:r>
          </a:p>
          <a:p>
            <a:pPr>
              <a:spcBef>
                <a:spcPct val="0"/>
              </a:spcBef>
            </a:pPr>
            <a:r>
              <a:rPr lang="en-US" altLang="en-US" dirty="0" smtClean="0"/>
              <a:t>Metadata is essential for data translation</a:t>
            </a:r>
          </a:p>
        </p:txBody>
      </p:sp>
    </p:spTree>
    <p:extLst>
      <p:ext uri="{BB962C8B-B14F-4D97-AF65-F5344CB8AC3E}">
        <p14:creationId xmlns:p14="http://schemas.microsoft.com/office/powerpoint/2010/main" val="168872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Caryn Wojcik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dirty="0"/>
              <a:t>State of Michigan</a:t>
            </a:r>
          </a:p>
          <a:p>
            <a:pPr>
              <a:buFontTx/>
              <a:buNone/>
            </a:pPr>
            <a:r>
              <a:rPr lang="en-US" altLang="en-US" dirty="0"/>
              <a:t>Records Management Services</a:t>
            </a:r>
          </a:p>
          <a:p>
            <a:pPr>
              <a:buFontTx/>
              <a:buNone/>
            </a:pPr>
            <a:r>
              <a:rPr lang="en-US" altLang="en-US" dirty="0"/>
              <a:t>(517) 335-8222</a:t>
            </a:r>
          </a:p>
          <a:p>
            <a:pPr>
              <a:buFontTx/>
              <a:buNone/>
            </a:pPr>
            <a:r>
              <a:rPr lang="en-US" altLang="en-US" dirty="0">
                <a:hlinkClick r:id="rId2"/>
              </a:rPr>
              <a:t>Wojcikc@michigan.gov</a:t>
            </a:r>
            <a:r>
              <a:rPr lang="en-US" altLang="en-US" dirty="0"/>
              <a:t> </a:t>
            </a:r>
          </a:p>
          <a:p>
            <a:pPr>
              <a:buFontTx/>
              <a:buNone/>
            </a:pPr>
            <a:r>
              <a:rPr lang="en-US" altLang="en-US" dirty="0" smtClean="0">
                <a:hlinkClick r:id="rId3"/>
              </a:rPr>
              <a:t>http</a:t>
            </a:r>
            <a:r>
              <a:rPr lang="en-US" altLang="en-US" dirty="0">
                <a:hlinkClick r:id="rId3"/>
              </a:rPr>
              <a:t>://www.michigan.gov/archivesofmi</a:t>
            </a:r>
            <a:r>
              <a:rPr lang="en-US" altLang="en-US" dirty="0"/>
              <a:t>  </a:t>
            </a:r>
          </a:p>
          <a:p>
            <a:pPr>
              <a:buFontTx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138799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Archives of Michigan:  Preservation Case </a:t>
            </a:r>
            <a:r>
              <a:rPr lang="en-US" altLang="en-US" dirty="0"/>
              <a:t>Study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Michigan Department of State, Bureau of Elections </a:t>
            </a:r>
          </a:p>
          <a:p>
            <a:r>
              <a:rPr lang="en-US" altLang="en-US"/>
              <a:t>Precinct Level Election Results</a:t>
            </a:r>
          </a:p>
          <a:p>
            <a:r>
              <a:rPr lang="en-US" altLang="en-US"/>
              <a:t>Paper Version</a:t>
            </a:r>
          </a:p>
          <a:p>
            <a:pPr lvl="1"/>
            <a:r>
              <a:rPr lang="en-US" altLang="en-US"/>
              <a:t>1835 - 2004 </a:t>
            </a:r>
          </a:p>
          <a:p>
            <a:r>
              <a:rPr lang="en-US" altLang="en-US"/>
              <a:t>Database Version</a:t>
            </a:r>
          </a:p>
          <a:p>
            <a:pPr lvl="1"/>
            <a:r>
              <a:rPr lang="en-US" altLang="en-US"/>
              <a:t>1972 – 2004</a:t>
            </a:r>
          </a:p>
          <a:p>
            <a:r>
              <a:rPr lang="en-US" altLang="en-US"/>
              <a:t>Goal:  Enable access to 30+ years worth of electronic elections data and preserve it for the future.</a:t>
            </a:r>
          </a:p>
        </p:txBody>
      </p:sp>
    </p:spTree>
    <p:extLst>
      <p:ext uri="{BB962C8B-B14F-4D97-AF65-F5344CB8AC3E}">
        <p14:creationId xmlns:p14="http://schemas.microsoft.com/office/powerpoint/2010/main" val="86733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Michigan’s Elections Structure</a:t>
            </a:r>
            <a:endParaRPr lang="en-US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Decentralized Administration</a:t>
            </a:r>
          </a:p>
          <a:p>
            <a:pPr lvl="1"/>
            <a:r>
              <a:rPr lang="en-US" altLang="en-US" smtClean="0"/>
              <a:t>City Clerks (274)</a:t>
            </a:r>
          </a:p>
          <a:p>
            <a:pPr lvl="1"/>
            <a:r>
              <a:rPr lang="en-US" altLang="en-US" smtClean="0"/>
              <a:t>Village Clerks (271)</a:t>
            </a:r>
          </a:p>
          <a:p>
            <a:pPr lvl="1"/>
            <a:r>
              <a:rPr lang="en-US" altLang="en-US" smtClean="0"/>
              <a:t>Township Clerks (1,242)</a:t>
            </a:r>
          </a:p>
          <a:p>
            <a:r>
              <a:rPr lang="en-US" altLang="en-US" smtClean="0"/>
              <a:t>Precinct maps are created and maintained by local clerks</a:t>
            </a:r>
          </a:p>
          <a:p>
            <a:r>
              <a:rPr lang="en-US" altLang="en-US" smtClean="0"/>
              <a:t>Vote counts are sent to the Bureau of Elections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695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Text Box 3"/>
          <p:cNvSpPr txBox="1">
            <a:spLocks noChangeArrowheads="1"/>
          </p:cNvSpPr>
          <p:nvPr/>
        </p:nvSpPr>
        <p:spPr bwMode="auto">
          <a:xfrm>
            <a:off x="6324600" y="2286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4131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2000" dirty="0" smtClean="0"/>
              <a:t>Currently, election results dating back to 1996 are available online.  At one point in time, results were available online dating back to 1994.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8534400" cy="4979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754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Data Transfer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en-US" dirty="0" smtClean="0"/>
              <a:t>2001</a:t>
            </a:r>
          </a:p>
          <a:p>
            <a:pPr lvl="1"/>
            <a:r>
              <a:rPr lang="en-US" dirty="0" smtClean="0"/>
              <a:t>21 open reel magnetic tapes (1972 – 1992)</a:t>
            </a:r>
          </a:p>
          <a:p>
            <a:pPr lvl="1"/>
            <a:r>
              <a:rPr lang="en-US" dirty="0" smtClean="0"/>
              <a:t>3 floppy disks (1992 – 1996)</a:t>
            </a:r>
          </a:p>
          <a:p>
            <a:pPr lvl="1"/>
            <a:r>
              <a:rPr lang="en-US" dirty="0" smtClean="0"/>
              <a:t>2 compact discs (1998 – 2000)*</a:t>
            </a:r>
          </a:p>
          <a:p>
            <a:pPr lvl="1"/>
            <a:r>
              <a:rPr lang="en-US" dirty="0" smtClean="0"/>
              <a:t>*Mainframe was used until 1998</a:t>
            </a:r>
          </a:p>
          <a:p>
            <a:r>
              <a:rPr lang="en-US" dirty="0" smtClean="0"/>
              <a:t>2003</a:t>
            </a:r>
          </a:p>
          <a:p>
            <a:pPr lvl="1"/>
            <a:r>
              <a:rPr lang="en-US" dirty="0" smtClean="0"/>
              <a:t>1 compact disc (2002)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2005</a:t>
            </a:r>
          </a:p>
          <a:p>
            <a:pPr lvl="1"/>
            <a:r>
              <a:rPr lang="en-US" dirty="0" smtClean="0"/>
              <a:t>1 compact disc (2004)</a:t>
            </a:r>
          </a:p>
          <a:p>
            <a:r>
              <a:rPr lang="en-US" dirty="0" smtClean="0"/>
              <a:t>2007</a:t>
            </a:r>
          </a:p>
          <a:p>
            <a:pPr lvl="1"/>
            <a:r>
              <a:rPr lang="en-US" dirty="0" smtClean="0"/>
              <a:t>1 compact disc (2006)</a:t>
            </a:r>
          </a:p>
          <a:p>
            <a:r>
              <a:rPr lang="en-US" dirty="0" smtClean="0"/>
              <a:t>2009</a:t>
            </a:r>
          </a:p>
          <a:p>
            <a:pPr lvl="1"/>
            <a:r>
              <a:rPr lang="en-US" dirty="0" smtClean="0"/>
              <a:t>1 compact disc (2008)</a:t>
            </a:r>
          </a:p>
          <a:p>
            <a:r>
              <a:rPr lang="en-US" dirty="0" smtClean="0"/>
              <a:t>2011</a:t>
            </a:r>
          </a:p>
          <a:p>
            <a:pPr lvl="1"/>
            <a:r>
              <a:rPr lang="en-US" dirty="0" smtClean="0"/>
              <a:t>1 compact disc (2010)</a:t>
            </a:r>
          </a:p>
          <a:p>
            <a:r>
              <a:rPr lang="en-US" dirty="0" smtClean="0"/>
              <a:t>2013</a:t>
            </a:r>
          </a:p>
          <a:p>
            <a:pPr lvl="1"/>
            <a:r>
              <a:rPr lang="en-US" dirty="0" smtClean="0"/>
              <a:t>1 compact disc (2012)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38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Other Custodians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University of Michigan, Inter-University Consortium for Political and Social Research (ICPSR)</a:t>
            </a:r>
          </a:p>
          <a:p>
            <a:pPr lvl="1"/>
            <a:r>
              <a:rPr lang="en-US" altLang="en-US" smtClean="0"/>
              <a:t>1972 general election</a:t>
            </a:r>
          </a:p>
          <a:p>
            <a:pPr lvl="1"/>
            <a:r>
              <a:rPr lang="en-US" altLang="en-US" smtClean="0"/>
              <a:t>1974 general election</a:t>
            </a:r>
          </a:p>
          <a:p>
            <a:pPr lvl="1"/>
            <a:r>
              <a:rPr lang="en-US" altLang="en-US" smtClean="0"/>
              <a:t>1978 primary election</a:t>
            </a:r>
          </a:p>
          <a:p>
            <a:pPr lvl="1"/>
            <a:r>
              <a:rPr lang="en-US" altLang="en-US" smtClean="0"/>
              <a:t>1978 general election</a:t>
            </a:r>
          </a:p>
          <a:p>
            <a:r>
              <a:rPr lang="en-US" altLang="en-US" smtClean="0"/>
              <a:t>Michigan Center for Geographic Information</a:t>
            </a:r>
          </a:p>
          <a:p>
            <a:pPr lvl="1"/>
            <a:r>
              <a:rPr lang="en-US" altLang="en-US" smtClean="0"/>
              <a:t>1984 – present</a:t>
            </a:r>
          </a:p>
          <a:p>
            <a:r>
              <a:rPr lang="en-US" altLang="en-US" smtClean="0"/>
              <a:t>Michigan Manual (publication)</a:t>
            </a:r>
          </a:p>
          <a:p>
            <a:pPr lvl="1"/>
            <a:r>
              <a:rPr lang="en-US" altLang="en-US" smtClean="0"/>
              <a:t>county level data</a:t>
            </a:r>
          </a:p>
        </p:txBody>
      </p:sp>
    </p:spTree>
    <p:extLst>
      <p:ext uri="{BB962C8B-B14F-4D97-AF65-F5344CB8AC3E}">
        <p14:creationId xmlns:p14="http://schemas.microsoft.com/office/powerpoint/2010/main" val="429246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Michigan’s Appraisal Questions</a:t>
            </a:r>
          </a:p>
        </p:txBody>
      </p:sp>
      <p:sp>
        <p:nvSpPr>
          <p:cNvPr id="14438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altLang="en-US" dirty="0" smtClean="0"/>
              <a:t>What value do the ER have if the paper is already preserved?</a:t>
            </a:r>
          </a:p>
          <a:p>
            <a:pPr>
              <a:spcBef>
                <a:spcPct val="0"/>
              </a:spcBef>
            </a:pPr>
            <a:r>
              <a:rPr lang="en-US" altLang="en-US" dirty="0" smtClean="0"/>
              <a:t>If the Department of State, Bureau of Elections makes the records available electronically, why does the Archives of Michigan need to do it?</a:t>
            </a:r>
          </a:p>
          <a:p>
            <a:pPr>
              <a:spcBef>
                <a:spcPct val="0"/>
              </a:spcBef>
            </a:pPr>
            <a:r>
              <a:rPr lang="en-US" altLang="en-US" dirty="0" smtClean="0"/>
              <a:t>Will researchers use the data?</a:t>
            </a:r>
          </a:p>
        </p:txBody>
      </p:sp>
    </p:spTree>
    <p:extLst>
      <p:ext uri="{BB962C8B-B14F-4D97-AF65-F5344CB8AC3E}">
        <p14:creationId xmlns:p14="http://schemas.microsoft.com/office/powerpoint/2010/main" val="305281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Step #1:  Data Recovery</a:t>
            </a:r>
            <a:endParaRPr lang="en-US" alt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Michigan Department of Community Health magnetic tape machine </a:t>
            </a:r>
            <a:r>
              <a:rPr lang="en-US" altLang="en-US" smtClean="0">
                <a:sym typeface="Symbol" pitchFamily="18" charset="2"/>
              </a:rPr>
              <a:t></a:t>
            </a:r>
            <a:r>
              <a:rPr lang="en-US" altLang="en-US" smtClean="0"/>
              <a:t> broke</a:t>
            </a:r>
          </a:p>
          <a:p>
            <a:r>
              <a:rPr lang="en-US" altLang="en-US" smtClean="0"/>
              <a:t>Muller Media ~ $50 per tape (completed September 2005)</a:t>
            </a:r>
          </a:p>
          <a:p>
            <a:r>
              <a:rPr lang="en-US" altLang="en-US" smtClean="0"/>
              <a:t>Load data into the Storage Resource Broker (SRB)</a:t>
            </a:r>
          </a:p>
          <a:p>
            <a:r>
              <a:rPr lang="en-US" altLang="en-US" smtClean="0"/>
              <a:t>Replicate data on Michigan grid brick and 2 SDSC grid bricks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080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Custom 8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F543F"/>
      </a:hlink>
      <a:folHlink>
        <a:srgbClr val="CF543F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70</TotalTime>
  <Words>721</Words>
  <Application>Microsoft Office PowerPoint</Application>
  <PresentationFormat>On-screen Show (4:3)</PresentationFormat>
  <Paragraphs>117</Paragraphs>
  <Slides>27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Apothecary</vt:lpstr>
      <vt:lpstr>Archives of Michigan</vt:lpstr>
      <vt:lpstr>PAT Project 2004 - 2006</vt:lpstr>
      <vt:lpstr>Archives of Michigan:  Preservation Case Study</vt:lpstr>
      <vt:lpstr>Michigan’s Elections Structure</vt:lpstr>
      <vt:lpstr>Currently, election results dating back to 1996 are available online.  At one point in time, results were available online dating back to 1994.</vt:lpstr>
      <vt:lpstr>Data Transfer</vt:lpstr>
      <vt:lpstr>Other Custodians</vt:lpstr>
      <vt:lpstr>Michigan’s Appraisal Questions</vt:lpstr>
      <vt:lpstr>Step #1:  Data Recovery</vt:lpstr>
      <vt:lpstr>PowerPoint Presentation</vt:lpstr>
      <vt:lpstr>Step #2:  Creating Usable Data</vt:lpstr>
      <vt:lpstr>Data Before</vt:lpstr>
      <vt:lpstr>Data After</vt:lpstr>
      <vt:lpstr>PowerPoint Presentation</vt:lpstr>
      <vt:lpstr>PowerPoint Presentation</vt:lpstr>
      <vt:lpstr>PowerPoint Presentation</vt:lpstr>
      <vt:lpstr>1972-1990 Data</vt:lpstr>
      <vt:lpstr>PowerPoint Presentation</vt:lpstr>
      <vt:lpstr>Step #3:  GIS Interface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Lessons Learned</vt:lpstr>
      <vt:lpstr>Caryn Wojcik</vt:lpstr>
    </vt:vector>
  </TitlesOfParts>
  <Company>State of Michigan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Michigan’s Case Study</dc:title>
  <dc:creator>Wojcik, Caryn (DTMB)</dc:creator>
  <cp:lastModifiedBy>Wojcik, Caryn (DTMB)</cp:lastModifiedBy>
  <cp:revision>9</cp:revision>
  <dcterms:created xsi:type="dcterms:W3CDTF">2014-07-16T17:36:28Z</dcterms:created>
  <dcterms:modified xsi:type="dcterms:W3CDTF">2014-07-22T12:46:02Z</dcterms:modified>
</cp:coreProperties>
</file>