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  <p:sldMasterId id="2147483729" r:id="rId5"/>
    <p:sldMasterId id="2147483735" r:id="rId6"/>
  </p:sldMasterIdLst>
  <p:notesMasterIdLst>
    <p:notesMasterId r:id="rId26"/>
  </p:notesMasterIdLst>
  <p:handoutMasterIdLst>
    <p:handoutMasterId r:id="rId27"/>
  </p:handoutMasterIdLst>
  <p:sldIdLst>
    <p:sldId id="258" r:id="rId7"/>
    <p:sldId id="284" r:id="rId8"/>
    <p:sldId id="285" r:id="rId9"/>
    <p:sldId id="286" r:id="rId10"/>
    <p:sldId id="288" r:id="rId11"/>
    <p:sldId id="287" r:id="rId12"/>
    <p:sldId id="289" r:id="rId13"/>
    <p:sldId id="290" r:id="rId14"/>
    <p:sldId id="291" r:id="rId15"/>
    <p:sldId id="298" r:id="rId16"/>
    <p:sldId id="299" r:id="rId17"/>
    <p:sldId id="300" r:id="rId18"/>
    <p:sldId id="293" r:id="rId19"/>
    <p:sldId id="292" r:id="rId20"/>
    <p:sldId id="294" r:id="rId21"/>
    <p:sldId id="295" r:id="rId22"/>
    <p:sldId id="301" r:id="rId23"/>
    <p:sldId id="302" r:id="rId24"/>
    <p:sldId id="303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5CAF5"/>
    <a:srgbClr val="FF3300"/>
    <a:srgbClr val="FFFF99"/>
    <a:srgbClr val="A2DAF6"/>
    <a:srgbClr val="FF99FF"/>
    <a:srgbClr val="BADCF8"/>
    <a:srgbClr val="CAE4FA"/>
    <a:srgbClr val="003366"/>
    <a:srgbClr val="A2D0F6"/>
    <a:srgbClr val="72B8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548" autoAdjust="0"/>
    <p:restoredTop sz="70572" autoAdjust="0"/>
  </p:normalViewPr>
  <p:slideViewPr>
    <p:cSldViewPr>
      <p:cViewPr>
        <p:scale>
          <a:sx n="54" d="100"/>
          <a:sy n="54" d="100"/>
        </p:scale>
        <p:origin x="-5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966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182086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60B46FD-B48B-4458-935F-FE42D5640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7894" name="Picture 12" descr="hai-primary-reversed - lo 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5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025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8038DCD-D687-4BE9-825D-6C990509C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79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038DCD-D687-4BE9-825D-6C990509C1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21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Representation Information: information necessary to render and understand the bit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sequences constituting the archived digital object.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 Preservation Description Information: information that supports and documents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thepreservation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of the archived object, including: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	Reference information: uniquely identifies the archived object;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	Context information: describes the archived object’s relationship(s) to other objects;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	Provenance information: documents the history of the archived object;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	Fixity information: validates the authenticity or integrity of the archived object.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 Packaging Information: information that binds all components of an information package into a single logical unit.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 Descriptive Information: information that supports the discovery and retrieval of the archived object by the repository’s users.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038DCD-D687-4BE9-825D-6C990509C1F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38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038DCD-D687-4BE9-825D-6C990509C1F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61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This would reduce the problem</a:t>
            </a:r>
          </a:p>
          <a:p>
            <a:r>
              <a:rPr lang="en-GB" sz="2000" dirty="0" smtClean="0"/>
              <a:t>However, combined schema may change over time:</a:t>
            </a:r>
          </a:p>
          <a:p>
            <a:pPr lvl="1"/>
            <a:r>
              <a:rPr lang="en-GB" sz="1800" dirty="0" smtClean="0"/>
              <a:t>Potential for subsequent conversions</a:t>
            </a:r>
          </a:p>
          <a:p>
            <a:pPr lvl="1"/>
            <a:r>
              <a:rPr lang="en-GB" sz="1800" dirty="0" smtClean="0"/>
              <a:t>Or cope with multiple versions</a:t>
            </a:r>
          </a:p>
          <a:p>
            <a:pPr lvl="1"/>
            <a:r>
              <a:rPr lang="en-GB" sz="1800" dirty="0" smtClean="0"/>
              <a:t>May require software changes</a:t>
            </a:r>
          </a:p>
          <a:p>
            <a:r>
              <a:rPr lang="en-GB" sz="2000" dirty="0" smtClean="0"/>
              <a:t>Also, each conversion is a potential point of loss</a:t>
            </a:r>
          </a:p>
          <a:p>
            <a:pPr lvl="1"/>
            <a:r>
              <a:rPr lang="en-GB" sz="1800" dirty="0" smtClean="0"/>
              <a:t>Adopted archival schema may not provide full coverage for source </a:t>
            </a:r>
          </a:p>
          <a:p>
            <a:pPr lvl="1"/>
            <a:r>
              <a:rPr lang="en-GB" sz="1800" dirty="0" err="1" smtClean="0"/>
              <a:t>E.g</a:t>
            </a:r>
            <a:r>
              <a:rPr lang="en-GB" sz="1800" dirty="0" smtClean="0"/>
              <a:t> EAD arrives and DC is the adopted schema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038DCD-D687-4BE9-825D-6C990509C1F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30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Define schema that:</a:t>
            </a:r>
          </a:p>
          <a:p>
            <a:pPr lvl="1"/>
            <a:r>
              <a:rPr lang="en-GB" dirty="0" smtClean="0"/>
              <a:t>Understands structural information</a:t>
            </a:r>
          </a:p>
          <a:p>
            <a:pPr lvl="1"/>
            <a:r>
              <a:rPr lang="en-GB" dirty="0" smtClean="0"/>
              <a:t>Understands technical information </a:t>
            </a:r>
            <a:r>
              <a:rPr lang="en-GB" dirty="0" err="1" smtClean="0"/>
              <a:t>eg</a:t>
            </a:r>
            <a:r>
              <a:rPr lang="en-GB" dirty="0" smtClean="0"/>
              <a:t> PREMIS</a:t>
            </a:r>
          </a:p>
          <a:p>
            <a:pPr lvl="1"/>
            <a:r>
              <a:rPr lang="en-GB" dirty="0" smtClean="0"/>
              <a:t>Embeds </a:t>
            </a:r>
            <a:r>
              <a:rPr lang="en-GB" b="1" u="sng" dirty="0" smtClean="0"/>
              <a:t>any</a:t>
            </a:r>
            <a:r>
              <a:rPr lang="en-GB" dirty="0" smtClean="0"/>
              <a:t> descriptive metadata</a:t>
            </a:r>
          </a:p>
          <a:p>
            <a:pPr lvl="1"/>
            <a:r>
              <a:rPr lang="en-GB" dirty="0" smtClean="0"/>
              <a:t>Embeds </a:t>
            </a:r>
            <a:r>
              <a:rPr lang="en-GB" b="1" u="sng" dirty="0" smtClean="0"/>
              <a:t>any</a:t>
            </a:r>
            <a:r>
              <a:rPr lang="en-GB" dirty="0" smtClean="0"/>
              <a:t> additional technical metadata </a:t>
            </a:r>
            <a:r>
              <a:rPr lang="en-GB" dirty="0" err="1" smtClean="0"/>
              <a:t>eg</a:t>
            </a:r>
            <a:r>
              <a:rPr lang="en-GB" dirty="0" smtClean="0"/>
              <a:t> MIX </a:t>
            </a:r>
          </a:p>
          <a:p>
            <a:pPr lvl="1"/>
            <a:r>
              <a:rPr lang="en-GB" dirty="0" smtClean="0"/>
              <a:t>Can embed multiple metadata schema for each entity 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Schema supports standard OAIS functions:</a:t>
            </a:r>
          </a:p>
          <a:p>
            <a:pPr lvl="1"/>
            <a:r>
              <a:rPr lang="en-GB" dirty="0" smtClean="0"/>
              <a:t>Ingest, Access, Data Management, Storage</a:t>
            </a:r>
          </a:p>
          <a:p>
            <a:pPr lvl="1"/>
            <a:r>
              <a:rPr lang="en-GB" dirty="0" smtClean="0"/>
              <a:t>Controls Preservation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No</a:t>
            </a:r>
            <a:r>
              <a:rPr lang="en-GB" baseline="0" dirty="0" smtClean="0"/>
              <a:t> metadata data loss </a:t>
            </a:r>
          </a:p>
          <a:p>
            <a:pPr lvl="1"/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038DCD-D687-4BE9-825D-6C990509C1F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30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hai-primary - lo r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533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2"/>
          <p:cNvGrpSpPr>
            <a:grpSpLocks/>
          </p:cNvGrpSpPr>
          <p:nvPr userDrawn="1"/>
        </p:nvGrpSpPr>
        <p:grpSpPr bwMode="auto">
          <a:xfrm>
            <a:off x="-3244850" y="3352800"/>
            <a:ext cx="11925300" cy="3810000"/>
            <a:chOff x="-2040" y="0"/>
            <a:chExt cx="7512" cy="2400"/>
          </a:xfrm>
        </p:grpSpPr>
        <p:sp>
          <p:nvSpPr>
            <p:cNvPr id="6" name="AutoShape 13"/>
            <p:cNvSpPr>
              <a:spLocks noChangeArrowheads="1"/>
            </p:cNvSpPr>
            <p:nvPr userDrawn="1"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rgbClr val="A2D0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14"/>
            <p:cNvSpPr>
              <a:spLocks noChangeArrowheads="1"/>
            </p:cNvSpPr>
            <p:nvPr userDrawn="1"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5"/>
            <p:cNvSpPr>
              <a:spLocks noChangeShapeType="1"/>
            </p:cNvSpPr>
            <p:nvPr userDrawn="1"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1143000"/>
            <a:ext cx="7239000" cy="1287463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14800"/>
            <a:ext cx="7239000" cy="1065213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7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773B9-D058-41D5-9805-5BA55B61E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Proprietary -</a:t>
            </a:r>
          </a:p>
        </p:txBody>
      </p:sp>
    </p:spTree>
    <p:extLst>
      <p:ext uri="{BB962C8B-B14F-4D97-AF65-F5344CB8AC3E}">
        <p14:creationId xmlns:p14="http://schemas.microsoft.com/office/powerpoint/2010/main" val="116524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D40B7-40D8-48E3-B943-08039195D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Proprietary -</a:t>
            </a:r>
          </a:p>
        </p:txBody>
      </p:sp>
    </p:spTree>
    <p:extLst>
      <p:ext uri="{BB962C8B-B14F-4D97-AF65-F5344CB8AC3E}">
        <p14:creationId xmlns:p14="http://schemas.microsoft.com/office/powerpoint/2010/main" val="2659535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rgbClr val="A2D0F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rgbClr val="72B8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rgbClr val="99CB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rgbClr val="99CB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rgbClr val="003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rgbClr val="72B8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rgbClr val="99CB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rgbClr val="003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rgbClr val="72B8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rgbClr val="99CB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rgbClr val="72B8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</p:grpSp>
      </p:grpSp>
      <p:pic>
        <p:nvPicPr>
          <p:cNvPr id="18" name="Picture 21" descr="hai-primary - lo r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3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81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81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9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8BBEA04C-0F17-4723-BE26-F6DE3A04F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69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33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Proprietary -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064D4-F5DB-4591-B600-22A034F7A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7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Proprietary -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74B4C-FFC4-4D8D-B4C9-8A424F3EC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34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Proprietary -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7508C-6E25-4524-B681-FE2A8594E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00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Proprietary -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F49B7-B293-432C-82F0-EF4DA6A1A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237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Proprietary -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D3A4D-BD63-4EE6-92C7-F508E69F3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20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Proprietary -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15B2E-CD31-44DA-96CE-FAFD6F386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9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4AA40-1B7C-41E6-9623-118FF0483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Proprietary -</a:t>
            </a:r>
          </a:p>
        </p:txBody>
      </p:sp>
    </p:spTree>
    <p:extLst>
      <p:ext uri="{BB962C8B-B14F-4D97-AF65-F5344CB8AC3E}">
        <p14:creationId xmlns:p14="http://schemas.microsoft.com/office/powerpoint/2010/main" val="13213094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Proprietary -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73D95-8DFF-4AF1-9BE7-F6A79C446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472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Proprietary -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98617-3AD9-4578-B8DC-52568B7E5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87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Proprietary -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F4E27-C582-4AC4-914F-294FEDF58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984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891 h 2182"/>
                <a:gd name="T4" fmla="*/ 7782 w 4897"/>
                <a:gd name="T5" fmla="*/ 891 h 2182"/>
                <a:gd name="T6" fmla="*/ 778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pic>
        <p:nvPicPr>
          <p:cNvPr id="11" name="Picture 15" descr="hai-primary - lo r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"/>
            <a:ext cx="533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980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8980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z="1200">
                <a:solidFill>
                  <a:srgbClr val="003366"/>
                </a:solidFill>
                <a:effectLst/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E53E8871-D6B4-4D77-9328-6FA714D7A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311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200">
                <a:solidFill>
                  <a:srgbClr val="0033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endParaRPr lang="en-US">
              <a:effectLst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- Proprietary -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2E22AD55-546D-4C60-A4C6-AB17E2658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419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200">
                <a:solidFill>
                  <a:srgbClr val="0033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endParaRPr lang="en-US">
              <a:effectLst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- Proprietary -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6B049F2D-A3E7-4720-BC65-C190782E6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646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200">
                <a:solidFill>
                  <a:srgbClr val="0033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endParaRPr lang="en-US">
              <a:effectLst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- Proprietary -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6E39953F-7015-49AB-81DB-40E035FB0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095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200">
                <a:solidFill>
                  <a:srgbClr val="0033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endParaRPr lang="en-US">
              <a:effectLst/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- Proprietary -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2947298C-2E07-44B5-954F-FFD271ECF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419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200">
                <a:solidFill>
                  <a:srgbClr val="0033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endParaRPr lang="en-US">
              <a:effectLst/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- Proprietary -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B7673310-9636-44C0-86E9-7F31D45FB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325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200">
                <a:solidFill>
                  <a:srgbClr val="0033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endParaRPr lang="en-US">
              <a:effectLst/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- Proprietary -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502952C1-6620-4068-B5B2-0B2372A92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0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A5FDB-0DBF-4FC4-9793-B93C39454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Proprietary -</a:t>
            </a:r>
          </a:p>
        </p:txBody>
      </p:sp>
    </p:spTree>
    <p:extLst>
      <p:ext uri="{BB962C8B-B14F-4D97-AF65-F5344CB8AC3E}">
        <p14:creationId xmlns:p14="http://schemas.microsoft.com/office/powerpoint/2010/main" val="29097669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200">
                <a:solidFill>
                  <a:srgbClr val="0033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endParaRPr lang="en-US">
              <a:effectLst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- Proprietary -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7545BB84-7361-4495-8FCC-DB5F9BD8C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266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200">
                <a:solidFill>
                  <a:srgbClr val="0033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endParaRPr lang="en-US">
              <a:effectLst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- Proprietary -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642FE0D6-66F8-4A35-9D4F-04DC303D9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028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200">
                <a:solidFill>
                  <a:srgbClr val="0033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endParaRPr lang="en-US">
              <a:effectLst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- Proprietary -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B525FF30-38B8-4B91-9DB6-869ECDB73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878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200">
                <a:solidFill>
                  <a:srgbClr val="0033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endParaRPr lang="en-US">
              <a:effectLst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- Proprietary -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67A831C0-1A3C-410F-BC02-1D85DDC9B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8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DD92F-6269-4B39-A17A-A848885E7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Proprietary -</a:t>
            </a:r>
          </a:p>
        </p:txBody>
      </p:sp>
    </p:spTree>
    <p:extLst>
      <p:ext uri="{BB962C8B-B14F-4D97-AF65-F5344CB8AC3E}">
        <p14:creationId xmlns:p14="http://schemas.microsoft.com/office/powerpoint/2010/main" val="169019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EDC91-8402-44F4-9C4A-BC93F5139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Proprietary -</a:t>
            </a:r>
          </a:p>
        </p:txBody>
      </p:sp>
    </p:spTree>
    <p:extLst>
      <p:ext uri="{BB962C8B-B14F-4D97-AF65-F5344CB8AC3E}">
        <p14:creationId xmlns:p14="http://schemas.microsoft.com/office/powerpoint/2010/main" val="323338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14CD7-B7D3-4A6C-A6E4-61C89D561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Proprietary -</a:t>
            </a:r>
          </a:p>
        </p:txBody>
      </p:sp>
    </p:spTree>
    <p:extLst>
      <p:ext uri="{BB962C8B-B14F-4D97-AF65-F5344CB8AC3E}">
        <p14:creationId xmlns:p14="http://schemas.microsoft.com/office/powerpoint/2010/main" val="216232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5CA11-9F25-49C3-8E01-146B6DB5D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Proprietary -</a:t>
            </a:r>
          </a:p>
        </p:txBody>
      </p:sp>
    </p:spTree>
    <p:extLst>
      <p:ext uri="{BB962C8B-B14F-4D97-AF65-F5344CB8AC3E}">
        <p14:creationId xmlns:p14="http://schemas.microsoft.com/office/powerpoint/2010/main" val="2113012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58672-E296-4A68-9A4C-F6730316C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Proprietary -</a:t>
            </a:r>
          </a:p>
        </p:txBody>
      </p:sp>
    </p:spTree>
    <p:extLst>
      <p:ext uri="{BB962C8B-B14F-4D97-AF65-F5344CB8AC3E}">
        <p14:creationId xmlns:p14="http://schemas.microsoft.com/office/powerpoint/2010/main" val="107676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DF8A-00A3-40A4-8AD4-DEADC7611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Proprietary -</a:t>
            </a:r>
          </a:p>
        </p:txBody>
      </p:sp>
    </p:spTree>
    <p:extLst>
      <p:ext uri="{BB962C8B-B14F-4D97-AF65-F5344CB8AC3E}">
        <p14:creationId xmlns:p14="http://schemas.microsoft.com/office/powerpoint/2010/main" val="258709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rgbClr val="A2D0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3366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366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4B264E20-3D26-4B07-BD16-555482F4D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1" descr="mark-onl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5" y="5889625"/>
            <a:ext cx="1243013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3366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- Proprietary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2D0F6"/>
        </a:buClr>
        <a:buFont typeface="Wingdings" pitchFamily="2" charset="2"/>
        <a:buChar char="¡"/>
        <a:defRPr sz="29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l"/>
        <a:defRPr sz="2500">
          <a:solidFill>
            <a:srgbClr val="0033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2D0F6"/>
        </a:buClr>
        <a:buFont typeface="Wingdings" pitchFamily="2" charset="2"/>
        <a:buChar char="¡"/>
        <a:defRPr sz="2200">
          <a:solidFill>
            <a:srgbClr val="0033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l"/>
        <a:defRPr sz="1900">
          <a:solidFill>
            <a:srgbClr val="0033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2D0F6"/>
        </a:buClr>
        <a:buFont typeface="Wingdings" pitchFamily="2" charset="2"/>
        <a:buChar char="¡"/>
        <a:defRPr sz="1900">
          <a:solidFill>
            <a:srgbClr val="0033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2D0F6"/>
        </a:buClr>
        <a:buFont typeface="Wingdings" pitchFamily="2" charset="2"/>
        <a:buChar char="¡"/>
        <a:defRPr sz="1900">
          <a:solidFill>
            <a:srgbClr val="0033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2D0F6"/>
        </a:buClr>
        <a:buFont typeface="Wingdings" pitchFamily="2" charset="2"/>
        <a:buChar char="¡"/>
        <a:defRPr sz="1900">
          <a:solidFill>
            <a:srgbClr val="0033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2D0F6"/>
        </a:buClr>
        <a:buFont typeface="Wingdings" pitchFamily="2" charset="2"/>
        <a:buChar char="¡"/>
        <a:defRPr sz="1900">
          <a:solidFill>
            <a:srgbClr val="0033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2D0F6"/>
        </a:buClr>
        <a:buFont typeface="Wingdings" pitchFamily="2" charset="2"/>
        <a:buChar char="¡"/>
        <a:defRPr sz="1900">
          <a:solidFill>
            <a:srgbClr val="0033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3366"/>
                </a:solidFill>
                <a:latin typeface="Verdana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- Proprietary -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51575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366"/>
                </a:solidFill>
                <a:latin typeface="Verdana" pitchFamily="34" charset="0"/>
                <a:cs typeface="Arial" charset="0"/>
              </a:defRPr>
            </a:lvl1pPr>
          </a:lstStyle>
          <a:p>
            <a:pPr>
              <a:defRPr/>
            </a:pPr>
            <a:fld id="{2041C367-E2B9-4FA5-9DCD-7AE8E7095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rgbClr val="A2D0F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205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rgbClr val="A2D0F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205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rgbClr val="BADC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206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rgbClr val="BADC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206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rgbClr val="72B8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206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rgbClr val="BADC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206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206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rgbClr val="72B8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206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rgbClr val="72B8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171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3366"/>
                </a:solidFill>
                <a:latin typeface="Verdan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056" name="Picture 17" descr="mark-onl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275" y="5880100"/>
            <a:ext cx="124460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2D0F6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2D0F6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080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03 h 2182"/>
                <a:gd name="T4" fmla="*/ 7782 w 4897"/>
                <a:gd name="T5" fmla="*/ 103 h 2182"/>
                <a:gd name="T6" fmla="*/ 778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92 h 2182"/>
                <a:gd name="T4" fmla="*/ 7782 w 4897"/>
                <a:gd name="T5" fmla="*/ 92 h 2182"/>
                <a:gd name="T6" fmla="*/ 778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77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8877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8877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8877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8877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887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endParaRPr lang="en-US" sz="1200">
              <a:solidFill>
                <a:srgbClr val="003366"/>
              </a:solidFill>
              <a:latin typeface="Verdana" pitchFamily="34" charset="0"/>
            </a:endParaRPr>
          </a:p>
        </p:txBody>
      </p:sp>
      <p:sp>
        <p:nvSpPr>
          <p:cNvPr id="2887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3366"/>
                </a:solidFill>
                <a:latin typeface="Verdan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- Proprietary -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2887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366"/>
                </a:solidFill>
                <a:latin typeface="Verdan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4068F82B-0043-4B30-97B1-8FF2F636E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878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878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associates.com/" TargetMode="External"/><Relationship Id="rId2" Type="http://schemas.openxmlformats.org/officeDocument/2006/relationships/hyperlink" Target="mailto:mevans@historyassociates.com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2286000"/>
            <a:ext cx="6172200" cy="22098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Digital Preservation - </a:t>
            </a:r>
            <a:br>
              <a:rPr lang="en-US" altLang="en-US" sz="4000" dirty="0" smtClean="0"/>
            </a:br>
            <a:r>
              <a:rPr lang="en-US" altLang="en-US" sz="3200" dirty="0"/>
              <a:t>I</a:t>
            </a:r>
            <a:r>
              <a:rPr lang="en-US" altLang="en-US" sz="3200" dirty="0" smtClean="0"/>
              <a:t>ts all about the metadata right?</a:t>
            </a:r>
            <a:br>
              <a:rPr lang="en-US" altLang="en-US" sz="3200" dirty="0" smtClean="0"/>
            </a:br>
            <a:endParaRPr lang="en-US" alt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943600"/>
            <a:ext cx="8610600" cy="762000"/>
          </a:xfrm>
        </p:spPr>
        <p:txBody>
          <a:bodyPr/>
          <a:lstStyle/>
          <a:p>
            <a:r>
              <a:rPr lang="en-US" sz="1800" dirty="0" smtClean="0"/>
              <a:t>“Metadata </a:t>
            </a:r>
            <a:r>
              <a:rPr lang="en-US" sz="1800" dirty="0"/>
              <a:t>and Digital Preservation: How Much Do We Really Need</a:t>
            </a:r>
            <a:r>
              <a:rPr lang="en-US" sz="1800" dirty="0" smtClean="0"/>
              <a:t>?”</a:t>
            </a:r>
          </a:p>
          <a:p>
            <a:r>
              <a:rPr lang="en-US" sz="1800" dirty="0" smtClean="0"/>
              <a:t>SAA </a:t>
            </a:r>
            <a:r>
              <a:rPr lang="en-US" sz="1800" dirty="0"/>
              <a:t>2014 Panel </a:t>
            </a:r>
            <a:r>
              <a:rPr lang="en-US" sz="1800" dirty="0" smtClean="0"/>
              <a:t>Saturday</a:t>
            </a:r>
            <a:r>
              <a:rPr lang="en-US" sz="1800" dirty="0"/>
              <a:t>, August 16, 8:30-9:45am</a:t>
            </a:r>
            <a:endParaRPr lang="en-US" altLang="en-US" sz="1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81000" y="4780228"/>
            <a:ext cx="52566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Mark Evans – Director of Digital Archives </a:t>
            </a:r>
          </a:p>
          <a:p>
            <a:r>
              <a:rPr lang="en-US" sz="2000" b="1" dirty="0" smtClean="0"/>
              <a:t>History Associates Incorporated</a:t>
            </a:r>
          </a:p>
          <a:p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80" name="Text Box 16"/>
          <p:cNvSpPr txBox="1">
            <a:spLocks noChangeArrowheads="1"/>
          </p:cNvSpPr>
          <p:nvPr/>
        </p:nvSpPr>
        <p:spPr bwMode="auto">
          <a:xfrm>
            <a:off x="381000" y="1587493"/>
            <a:ext cx="77855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 algn="l"/>
            <a:r>
              <a:rPr lang="en-US" sz="2000" b="1" dirty="0" smtClean="0"/>
              <a:t>PREMIS</a:t>
            </a:r>
            <a:r>
              <a:rPr lang="en-US" sz="2000" dirty="0" smtClean="0"/>
              <a:t> – </a:t>
            </a:r>
            <a:r>
              <a:rPr lang="en-US" sz="2000" b="1" u="sng" dirty="0" smtClean="0"/>
              <a:t>Pre</a:t>
            </a:r>
            <a:r>
              <a:rPr lang="en-US" sz="2000" dirty="0" smtClean="0"/>
              <a:t>servation Metadata </a:t>
            </a:r>
            <a:r>
              <a:rPr lang="en-US" sz="2000" b="1" u="sng" dirty="0" smtClean="0"/>
              <a:t>I</a:t>
            </a:r>
            <a:r>
              <a:rPr lang="en-US" sz="2000" dirty="0" smtClean="0"/>
              <a:t>mplementation </a:t>
            </a:r>
            <a:r>
              <a:rPr lang="en-US" sz="2000" b="1" u="sng" dirty="0" smtClean="0"/>
              <a:t>S</a:t>
            </a:r>
            <a:r>
              <a:rPr lang="en-US" sz="2000" dirty="0" smtClean="0"/>
              <a:t>trategies</a:t>
            </a:r>
          </a:p>
          <a:p>
            <a:pPr algn="l"/>
            <a:endParaRPr lang="en-US" sz="2000" dirty="0" smtClean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34192" y="381000"/>
            <a:ext cx="8534400" cy="685800"/>
          </a:xfrm>
        </p:spPr>
        <p:txBody>
          <a:bodyPr/>
          <a:lstStyle/>
          <a:p>
            <a:pPr algn="ctr"/>
            <a:r>
              <a:rPr lang="en-US" altLang="en-US" sz="2800" b="1" dirty="0" smtClean="0"/>
              <a:t>We Have Some More Guidance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2130943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data dictionary that defines a set of semantic units for capturing preservation metadata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First developed in 2005, latest version is 2.3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210731"/>
            <a:ext cx="2173014" cy="350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413" y="3331272"/>
            <a:ext cx="5157788" cy="3469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3400" y="3200400"/>
            <a:ext cx="2438400" cy="281175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Object</a:t>
            </a:r>
          </a:p>
          <a:p>
            <a:pPr algn="ctr"/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Discreet unit of information in digital form.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Three types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Bitstream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Representation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0" y="3999031"/>
            <a:ext cx="2667000" cy="2133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Events</a:t>
            </a:r>
          </a:p>
          <a:p>
            <a:pPr algn="ctr"/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n </a:t>
            </a:r>
            <a:r>
              <a:rPr lang="en-US" dirty="0">
                <a:solidFill>
                  <a:schemeClr val="tx1"/>
                </a:solidFill>
              </a:rPr>
              <a:t>action that involves or </a:t>
            </a:r>
            <a:r>
              <a:rPr lang="en-US" dirty="0" smtClean="0">
                <a:solidFill>
                  <a:schemeClr val="tx1"/>
                </a:solidFill>
              </a:rPr>
              <a:t>impacts </a:t>
            </a:r>
            <a:r>
              <a:rPr lang="en-US" dirty="0">
                <a:solidFill>
                  <a:schemeClr val="tx1"/>
                </a:solidFill>
              </a:rPr>
              <a:t>at least one Object or </a:t>
            </a:r>
            <a:r>
              <a:rPr lang="en-US" dirty="0" smtClean="0">
                <a:solidFill>
                  <a:schemeClr val="tx1"/>
                </a:solidFill>
              </a:rPr>
              <a:t>Agent known by the system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53087" y="1950817"/>
            <a:ext cx="2895600" cy="20131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Rights</a:t>
            </a:r>
          </a:p>
          <a:p>
            <a:pPr algn="ctr"/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ssertions </a:t>
            </a:r>
            <a:r>
              <a:rPr lang="en-US" dirty="0">
                <a:solidFill>
                  <a:schemeClr val="tx1"/>
                </a:solidFill>
              </a:rPr>
              <a:t>of one or more rights or </a:t>
            </a:r>
            <a:r>
              <a:rPr lang="en-US" dirty="0" smtClean="0">
                <a:solidFill>
                  <a:schemeClr val="tx1"/>
                </a:solidFill>
              </a:rPr>
              <a:t>permissions </a:t>
            </a:r>
            <a:r>
              <a:rPr lang="en-US" dirty="0">
                <a:solidFill>
                  <a:schemeClr val="tx1"/>
                </a:solidFill>
              </a:rPr>
              <a:t>pertaining to an </a:t>
            </a:r>
            <a:r>
              <a:rPr lang="en-US" dirty="0" smtClean="0">
                <a:solidFill>
                  <a:schemeClr val="tx1"/>
                </a:solidFill>
              </a:rPr>
              <a:t>Object </a:t>
            </a:r>
            <a:r>
              <a:rPr lang="en-US" dirty="0">
                <a:solidFill>
                  <a:schemeClr val="tx1"/>
                </a:solidFill>
              </a:rPr>
              <a:t>and/or Agent. 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05200" y="3048000"/>
            <a:ext cx="2924287" cy="25907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Agent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Person</a:t>
            </a:r>
            <a:r>
              <a:rPr lang="en-US" dirty="0">
                <a:solidFill>
                  <a:schemeClr val="tx1"/>
                </a:solidFill>
              </a:rPr>
              <a:t>, organization, or software program/system </a:t>
            </a:r>
          </a:p>
          <a:p>
            <a:r>
              <a:rPr lang="en-US" dirty="0">
                <a:solidFill>
                  <a:schemeClr val="tx1"/>
                </a:solidFill>
              </a:rPr>
              <a:t>associated with Events in the life of an </a:t>
            </a:r>
            <a:r>
              <a:rPr lang="en-US" dirty="0" smtClean="0">
                <a:solidFill>
                  <a:schemeClr val="tx1"/>
                </a:solidFill>
              </a:rPr>
              <a:t>Object</a:t>
            </a:r>
            <a:r>
              <a:rPr lang="en-US" dirty="0">
                <a:solidFill>
                  <a:schemeClr val="tx1"/>
                </a:solidFill>
              </a:rPr>
              <a:t>, or with Rights attached to an Object. </a:t>
            </a:r>
          </a:p>
        </p:txBody>
      </p:sp>
    </p:spTree>
    <p:extLst>
      <p:ext uri="{BB962C8B-B14F-4D97-AF65-F5344CB8AC3E}">
        <p14:creationId xmlns:p14="http://schemas.microsoft.com/office/powerpoint/2010/main" val="8672672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34192" y="381000"/>
            <a:ext cx="8534400" cy="685800"/>
          </a:xfrm>
        </p:spPr>
        <p:txBody>
          <a:bodyPr/>
          <a:lstStyle/>
          <a:p>
            <a:pPr algn="ctr"/>
            <a:r>
              <a:rPr lang="en-US" altLang="en-US" sz="2800" b="1" dirty="0" smtClean="0"/>
              <a:t>PREMIS – Examples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313021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u="sng" dirty="0"/>
              <a:t>Objects </a:t>
            </a:r>
            <a:r>
              <a:rPr lang="en-US" sz="2000" b="1" u="sng" dirty="0" smtClean="0"/>
              <a:t>Entity </a:t>
            </a:r>
            <a:endParaRPr lang="en-US" sz="2000" b="1" u="sng" dirty="0"/>
          </a:p>
          <a:p>
            <a:pPr lvl="0"/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Object </a:t>
            </a:r>
            <a:r>
              <a:rPr lang="en-US" sz="1600" dirty="0"/>
              <a:t>identifier </a:t>
            </a:r>
            <a:endParaRPr lang="en-US" sz="105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Preservation level </a:t>
            </a:r>
            <a:endParaRPr lang="en-US" sz="105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Significant characteristics </a:t>
            </a:r>
            <a:endParaRPr lang="en-US" sz="105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Object characteristics </a:t>
            </a:r>
            <a:endParaRPr lang="en-US" sz="105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fixity </a:t>
            </a:r>
            <a:endParaRPr lang="en-US" sz="105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format </a:t>
            </a:r>
            <a:endParaRPr lang="en-US" sz="105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size </a:t>
            </a:r>
            <a:endParaRPr lang="en-US" sz="105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creating application </a:t>
            </a:r>
            <a:endParaRPr lang="en-US" sz="105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inhibitors </a:t>
            </a:r>
            <a:endParaRPr lang="en-US" sz="105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object characteristics extension </a:t>
            </a:r>
            <a:endParaRPr lang="en-US" sz="105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Original name </a:t>
            </a:r>
            <a:endParaRPr lang="en-US" sz="105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Storage </a:t>
            </a:r>
            <a:endParaRPr lang="en-US" sz="105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Environment </a:t>
            </a:r>
            <a:endParaRPr lang="en-US" sz="105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software </a:t>
            </a:r>
            <a:endParaRPr lang="en-US" sz="105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hardware </a:t>
            </a:r>
            <a:endParaRPr lang="en-US" sz="105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Digital signatures </a:t>
            </a:r>
            <a:endParaRPr lang="en-US" sz="105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Relationships </a:t>
            </a:r>
            <a:endParaRPr lang="en-US" sz="105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Linking event identifier </a:t>
            </a:r>
            <a:endParaRPr lang="en-US" sz="105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Linking rights statement identifier 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419600" y="1308871"/>
            <a:ext cx="4572000" cy="34470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u="sng" dirty="0" smtClean="0"/>
              <a:t>Event Entity</a:t>
            </a:r>
            <a:endParaRPr lang="en-US" sz="2000" b="1" u="sng" dirty="0"/>
          </a:p>
          <a:p>
            <a:pPr lvl="0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Event identifier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Event type (e.g. capture, creation, validation, migration, fixity check, ingestion)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Event </a:t>
            </a:r>
            <a:r>
              <a:rPr lang="en-US" sz="1600" dirty="0" err="1"/>
              <a:t>dateTime</a:t>
            </a:r>
            <a:r>
              <a:rPr lang="en-US" sz="1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Event detail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Event outcome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Event outcome detail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Linking agent identifier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Linking object identifier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952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34192" y="381000"/>
            <a:ext cx="8534400" cy="685800"/>
          </a:xfrm>
        </p:spPr>
        <p:txBody>
          <a:bodyPr/>
          <a:lstStyle/>
          <a:p>
            <a:pPr algn="ctr"/>
            <a:r>
              <a:rPr lang="en-US" altLang="en-US" sz="2800" b="1" dirty="0" smtClean="0"/>
              <a:t>PREMIS – Conformance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263769" y="1143000"/>
            <a:ext cx="84582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 current “</a:t>
            </a:r>
            <a:r>
              <a:rPr lang="en-US" sz="2400" b="1" dirty="0" smtClean="0"/>
              <a:t>Hot Topic</a:t>
            </a:r>
            <a:r>
              <a:rPr lang="en-US" sz="2400" dirty="0" smtClean="0"/>
              <a:t>”</a:t>
            </a:r>
            <a:endParaRPr lang="en-US" sz="2400" dirty="0"/>
          </a:p>
          <a:p>
            <a:pPr lvl="0"/>
            <a:endParaRPr lang="en-US" sz="2000" dirty="0" smtClean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PREMIS is implementation neutral (“</a:t>
            </a:r>
            <a:r>
              <a:rPr lang="en-US" sz="2000" i="1" dirty="0" smtClean="0"/>
              <a:t>What”</a:t>
            </a:r>
            <a:r>
              <a:rPr lang="en-US" sz="2000" dirty="0" smtClean="0"/>
              <a:t> not “</a:t>
            </a:r>
            <a:r>
              <a:rPr lang="en-US" sz="2000" i="1" dirty="0" smtClean="0"/>
              <a:t>How</a:t>
            </a:r>
            <a:r>
              <a:rPr lang="en-US" sz="2000" dirty="0" smtClean="0"/>
              <a:t>”)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A PREMIS </a:t>
            </a:r>
            <a:r>
              <a:rPr lang="en-US" sz="2000" dirty="0"/>
              <a:t>semantic unit can be recorded in any way a repository </a:t>
            </a:r>
            <a:r>
              <a:rPr lang="en-US" sz="2000" dirty="0" smtClean="0"/>
              <a:t>finds convenient: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Using an alternative name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As a single metadata element or a set of metadata elements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Implicit recording but must be recoverable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Capturing additional levels of detail</a:t>
            </a:r>
          </a:p>
          <a:p>
            <a:pPr lvl="1"/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Conformance is Important. Especially for: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Exchange of digital objects between repositories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Use of shared technical registries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Use of automated metadata extraction tools</a:t>
            </a:r>
          </a:p>
          <a:p>
            <a:endParaRPr lang="en-US" sz="2000" dirty="0"/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4098" name="Picture 2" descr="http://art-decor.org/mediawiki/images/thumb/b/b8/Conformance.svg/447px-Conformanc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25" y="304800"/>
            <a:ext cx="1209675" cy="135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949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ear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371600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6477000" cy="38862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>
                <a:ea typeface="+mn-ea"/>
              </a:rPr>
              <a:t>Digital Preservation system must also support</a:t>
            </a:r>
          </a:p>
          <a:p>
            <a:pPr marL="0" indent="0">
              <a:buNone/>
            </a:pPr>
            <a:endParaRPr lang="en-GB" sz="2000" dirty="0" smtClean="0">
              <a:ea typeface="+mn-ea"/>
            </a:endParaRP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GB" sz="2000" dirty="0" smtClean="0"/>
              <a:t>Application and enforcement of a</a:t>
            </a:r>
            <a:r>
              <a:rPr lang="en-GB" sz="2000" dirty="0" smtClean="0">
                <a:ea typeface="+mn-ea"/>
              </a:rPr>
              <a:t>ccess </a:t>
            </a:r>
            <a:r>
              <a:rPr lang="en-GB" sz="2000" dirty="0">
                <a:ea typeface="+mn-ea"/>
              </a:rPr>
              <a:t>and rights restrictions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GB" sz="2000" dirty="0">
                <a:ea typeface="+mn-ea"/>
              </a:rPr>
              <a:t>Maintaining descriptive metadata with appropriate entity and level in the hierarchy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GB" sz="2000" dirty="0" smtClean="0">
                <a:ea typeface="+mn-ea"/>
              </a:rPr>
              <a:t>Ability for users </a:t>
            </a:r>
            <a:r>
              <a:rPr lang="en-GB" sz="2000" dirty="0">
                <a:ea typeface="+mn-ea"/>
              </a:rPr>
              <a:t>to search on metadata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GB" sz="2000" dirty="0" smtClean="0">
                <a:ea typeface="+mn-ea"/>
              </a:rPr>
              <a:t>Ability for users </a:t>
            </a:r>
            <a:r>
              <a:rPr lang="en-GB" sz="2000" dirty="0">
                <a:ea typeface="+mn-ea"/>
              </a:rPr>
              <a:t>to view metadata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GB" sz="2000" dirty="0" smtClean="0">
                <a:ea typeface="+mn-ea"/>
              </a:rPr>
              <a:t>Ability for </a:t>
            </a:r>
            <a:r>
              <a:rPr lang="en-GB" sz="2000" dirty="0">
                <a:ea typeface="+mn-ea"/>
              </a:rPr>
              <a:t>users to add / edit metadata</a:t>
            </a:r>
          </a:p>
          <a:p>
            <a:pPr lvl="1"/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4192" y="381000"/>
            <a:ext cx="8534400" cy="685800"/>
          </a:xfrm>
        </p:spPr>
        <p:txBody>
          <a:bodyPr/>
          <a:lstStyle/>
          <a:p>
            <a:pPr algn="ctr"/>
            <a:r>
              <a:rPr lang="en-US" altLang="en-US" sz="2800" b="1" dirty="0" smtClean="0"/>
              <a:t>Don’t Forget Access and Management </a:t>
            </a:r>
            <a:r>
              <a:rPr lang="en-US" altLang="en-US" sz="2800" b="1" dirty="0"/>
              <a:t>N</a:t>
            </a:r>
            <a:r>
              <a:rPr lang="en-US" altLang="en-US" sz="2800" b="1" dirty="0" smtClean="0"/>
              <a:t>eeds</a:t>
            </a:r>
          </a:p>
        </p:txBody>
      </p:sp>
    </p:spTree>
    <p:extLst>
      <p:ext uri="{BB962C8B-B14F-4D97-AF65-F5344CB8AC3E}">
        <p14:creationId xmlns:p14="http://schemas.microsoft.com/office/powerpoint/2010/main" val="362729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4192" y="381000"/>
            <a:ext cx="8534400" cy="685800"/>
          </a:xfrm>
        </p:spPr>
        <p:txBody>
          <a:bodyPr/>
          <a:lstStyle/>
          <a:p>
            <a:pPr algn="ctr"/>
            <a:r>
              <a:rPr lang="en-US" altLang="en-US" sz="2800" b="1" dirty="0" smtClean="0"/>
              <a:t>What About Other Standards?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627257"/>
            <a:ext cx="815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Lots of existing standards for a variety of uses / content types</a:t>
            </a:r>
          </a:p>
          <a:p>
            <a:endParaRPr lang="en-US" sz="2000" dirty="0"/>
          </a:p>
          <a:p>
            <a:r>
              <a:rPr lang="en-US" sz="2000" dirty="0" smtClean="0"/>
              <a:t>Organization may have adopted / obligated to use particular standard</a:t>
            </a:r>
          </a:p>
          <a:p>
            <a:endParaRPr lang="en-US" sz="2000" dirty="0" smtClean="0"/>
          </a:p>
          <a:p>
            <a:r>
              <a:rPr lang="en-US" sz="2000" dirty="0" smtClean="0"/>
              <a:t>Metadata may already exist in a particular standard</a:t>
            </a:r>
            <a:endParaRPr lang="en-US" sz="2000" dirty="0"/>
          </a:p>
        </p:txBody>
      </p:sp>
      <p:pic>
        <p:nvPicPr>
          <p:cNvPr id="2050" name="Picture 2" descr="http://semanticweb.com/files/2011/09/dublin_thumb_1E0094A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6383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513227"/>
            <a:ext cx="2816788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754" y="4880039"/>
            <a:ext cx="246888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623853"/>
            <a:ext cx="21526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Ima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629" y="5227674"/>
            <a:ext cx="2188845" cy="135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://www.loc.gov/marc/images/marc21h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64068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387" y="5906148"/>
            <a:ext cx="27432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021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328592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000" dirty="0" smtClean="0"/>
              <a:t>A typical digital preservation system may </a:t>
            </a:r>
            <a:r>
              <a:rPr lang="en-GB" sz="2000" dirty="0"/>
              <a:t>h</a:t>
            </a:r>
            <a:r>
              <a:rPr lang="en-GB" sz="2000" dirty="0" smtClean="0"/>
              <a:t>ave to deal with lots of ingest sources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000" dirty="0" smtClean="0"/>
              <a:t>Each ingest source potentially contains metadata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1800" dirty="0" smtClean="0"/>
              <a:t>Can be in addition to or embedded within a digital object (or both)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1800" dirty="0" smtClean="0"/>
              <a:t>Unlikely to be a consistent scheme across sources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1800" dirty="0" smtClean="0"/>
              <a:t>Could be content specific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1800" dirty="0" smtClean="0"/>
              <a:t>Could be standards based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1800" dirty="0" smtClean="0"/>
              <a:t>Could be custom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sz="220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2200" dirty="0" smtClean="0"/>
              <a:t>Ingest sources unlikely to contain sufficient preservation metadata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1800" dirty="0" smtClean="0"/>
              <a:t>Hopefully this will not be the case in the future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GB" sz="1800" dirty="0" smtClean="0"/>
              <a:t>Today this is typically extracted and generated at ingest</a:t>
            </a:r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4192" y="381000"/>
            <a:ext cx="8534400" cy="685800"/>
          </a:xfrm>
        </p:spPr>
        <p:txBody>
          <a:bodyPr/>
          <a:lstStyle/>
          <a:p>
            <a:pPr algn="ctr"/>
            <a:r>
              <a:rPr lang="en-US" altLang="en-US" sz="2800" b="1" dirty="0" smtClean="0"/>
              <a:t>Dealing with Diversity</a:t>
            </a:r>
          </a:p>
        </p:txBody>
      </p:sp>
    </p:spTree>
    <p:extLst>
      <p:ext uri="{BB962C8B-B14F-4D97-AF65-F5344CB8AC3E}">
        <p14:creationId xmlns:p14="http://schemas.microsoft.com/office/powerpoint/2010/main" val="1778368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752941" y="3276600"/>
            <a:ext cx="3647859" cy="24375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462" y="1256333"/>
            <a:ext cx="8229600" cy="3886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C</a:t>
            </a:r>
            <a:r>
              <a:rPr lang="en-GB" sz="2400" dirty="0" smtClean="0"/>
              <a:t>onvert or crosswalk existing metadata to a normalized form</a:t>
            </a:r>
            <a:r>
              <a:rPr lang="en-GB" dirty="0" smtClean="0"/>
              <a:t>  </a:t>
            </a:r>
            <a:r>
              <a:rPr lang="en-GB" sz="2400" dirty="0" smtClean="0"/>
              <a:t>(</a:t>
            </a:r>
            <a:r>
              <a:rPr lang="en-GB" sz="2400" i="1" dirty="0" smtClean="0"/>
              <a:t>Or force a standard on the creators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266050" y="3959817"/>
            <a:ext cx="1649350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OAIS </a:t>
            </a:r>
          </a:p>
          <a:p>
            <a:r>
              <a:rPr lang="en-GB" dirty="0" smtClean="0"/>
              <a:t>Digital Archive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8868" y="2841082"/>
            <a:ext cx="122341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Source / </a:t>
            </a:r>
          </a:p>
          <a:p>
            <a:r>
              <a:rPr lang="en-GB" dirty="0" smtClean="0"/>
              <a:t>Schema 1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89933" y="3810000"/>
            <a:ext cx="122341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Source / </a:t>
            </a:r>
          </a:p>
          <a:p>
            <a:r>
              <a:rPr lang="en-GB" dirty="0" smtClean="0"/>
              <a:t>Schema 2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916269"/>
            <a:ext cx="122341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Source / </a:t>
            </a:r>
          </a:p>
          <a:p>
            <a:r>
              <a:rPr lang="en-GB" dirty="0" smtClean="0"/>
              <a:t>Schema 3</a:t>
            </a:r>
            <a:endParaRPr lang="en-GB" dirty="0"/>
          </a:p>
        </p:txBody>
      </p:sp>
      <p:cxnSp>
        <p:nvCxnSpPr>
          <p:cNvPr id="10" name="Straight Arrow Connector 9"/>
          <p:cNvCxnSpPr>
            <a:stCxn id="5" idx="3"/>
          </p:cNvCxnSpPr>
          <p:nvPr/>
        </p:nvCxnSpPr>
        <p:spPr bwMode="auto">
          <a:xfrm>
            <a:off x="1612280" y="3164248"/>
            <a:ext cx="1144984" cy="874352"/>
          </a:xfrm>
          <a:prstGeom prst="straightConnector1">
            <a:avLst/>
          </a:prstGeom>
          <a:noFill/>
          <a:ln w="28575" cap="flat" cmpd="sng" algn="ctr">
            <a:solidFill>
              <a:srgbClr val="0A5385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6" idx="3"/>
          </p:cNvCxnSpPr>
          <p:nvPr/>
        </p:nvCxnSpPr>
        <p:spPr bwMode="auto">
          <a:xfrm flipV="1">
            <a:off x="1613345" y="4133165"/>
            <a:ext cx="1143919" cy="1"/>
          </a:xfrm>
          <a:prstGeom prst="straightConnector1">
            <a:avLst/>
          </a:prstGeom>
          <a:noFill/>
          <a:ln w="28575" cap="flat" cmpd="sng" algn="ctr">
            <a:solidFill>
              <a:srgbClr val="0A5385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7" idx="3"/>
          </p:cNvCxnSpPr>
          <p:nvPr/>
        </p:nvCxnSpPr>
        <p:spPr bwMode="auto">
          <a:xfrm flipV="1">
            <a:off x="1604412" y="4252929"/>
            <a:ext cx="1152852" cy="986506"/>
          </a:xfrm>
          <a:prstGeom prst="straightConnector1">
            <a:avLst/>
          </a:prstGeom>
          <a:noFill/>
          <a:ln w="28575" cap="flat" cmpd="sng" algn="ctr">
            <a:solidFill>
              <a:srgbClr val="0A53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911257" y="3913651"/>
            <a:ext cx="3108543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Convert to common Schema</a:t>
            </a:r>
            <a:endParaRPr lang="en-GB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6400800" y="5233753"/>
            <a:ext cx="865250" cy="5681"/>
          </a:xfrm>
          <a:prstGeom prst="straightConnector1">
            <a:avLst/>
          </a:prstGeom>
          <a:noFill/>
          <a:ln w="28575" cap="flat" cmpd="sng" algn="ctr">
            <a:solidFill>
              <a:srgbClr val="0A53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234192" y="381000"/>
            <a:ext cx="8534400" cy="685800"/>
          </a:xfrm>
        </p:spPr>
        <p:txBody>
          <a:bodyPr/>
          <a:lstStyle/>
          <a:p>
            <a:pPr algn="ctr"/>
            <a:r>
              <a:rPr lang="en-US" altLang="en-US" sz="2800" b="1" dirty="0" smtClean="0"/>
              <a:t>Two Approaches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12621" y="4910588"/>
            <a:ext cx="250581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Extract / Create </a:t>
            </a:r>
          </a:p>
          <a:p>
            <a:r>
              <a:rPr lang="en-GB" dirty="0" smtClean="0"/>
              <a:t>Preservation Metadata</a:t>
            </a:r>
            <a:endParaRPr lang="en-GB" dirty="0"/>
          </a:p>
        </p:txBody>
      </p:sp>
      <p:cxnSp>
        <p:nvCxnSpPr>
          <p:cNvPr id="26" name="Straight Arrow Connector 25"/>
          <p:cNvCxnSpPr>
            <a:stCxn id="22" idx="2"/>
            <a:endCxn id="23" idx="0"/>
          </p:cNvCxnSpPr>
          <p:nvPr/>
        </p:nvCxnSpPr>
        <p:spPr bwMode="auto">
          <a:xfrm flipH="1">
            <a:off x="4465528" y="4282983"/>
            <a:ext cx="1" cy="627605"/>
          </a:xfrm>
          <a:prstGeom prst="straightConnector1">
            <a:avLst/>
          </a:prstGeom>
          <a:noFill/>
          <a:ln w="28575" cap="flat" cmpd="sng" algn="ctr">
            <a:solidFill>
              <a:srgbClr val="0A53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2780451" y="3302747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Ingest</a:t>
            </a:r>
            <a:endParaRPr lang="en-US" b="1" dirty="0"/>
          </a:p>
        </p:txBody>
      </p:sp>
      <p:sp>
        <p:nvSpPr>
          <p:cNvPr id="37" name="AutoShape 2" descr="data:image/jpeg;base64,/9j/4AAQSkZJRgABAQAAAQABAAD/2wCEAAkGBw8PEhAPEA8PEA8PDQ8MDQ8PDw8PDQ0PFBEWFhQRFBQYHCggGBolHBQUITEhJSkrLi4uFx8zODMsNygtLisBCgoKDAwNDgwNDiwZHxksLCsrKysrKysrKysrKysrKysrKywrKysrKysrKysrKysrKysrKysrKysrKysrKysrK//AABEIAOEA4QMBIgACEQEDEQH/xAAcAAACAwEBAQEAAAAAAAAAAAAABQMEBgIHAQj/xABCEAACAgEBAwcFDgYCAwEAAAAAAQIDBBEFBjESITJBUXGRE0JSYYEUIjREcnOSoaKxssHC0RUjM1NigiRDBxaDVP/EABUBAQEAAAAAAAAAAAAAAAAAAAAB/8QAFBEBAAAAAAAAAAAAAAAAAAAAAP/aAAwDAQACEQMRAD8A9xAAAAAAAAAAAAAAA+N6cQPoFezOpj0rqo/KsgvzIXtjFXxip901L7gLwC/+NY391exSf5H1bYx3/wBn2J/sBfAqLaVL8/7M/wBjtZtb876pfsBYAhWTD0l9x2roPzo/SQHYHxM+gAAAAAAAAAAAAAAAAAAAAAAcW2KK1fBAdkVl8I8Xz9i534IoXZrl6l2L82QqaAt27R06MG/lPT7ihftDIfBxj8mOr+vUl5SPnMAnybciXG2z2ScV4LQVZGNJ9LWXe2/vNW64siniRYGNnQ11HKbRqbtmJlDI2S+pBC6mwY48ihPDnHqLGK2uIDmhFyESpjNE08mK6wqy5aEU7UL7s/sKlmU2AxnkJEb2jOPCcl/s2vAWuUmc+TkwhtDb10euMvlRX5aFqneZefW++DT+p6feIFQzpY7A1+Ltai3mjYlL0Ze9l9fH2F4wixhhgZl1OiUnKHoS517H1BWrAgxMqNseVHuknxiycAAAAAAAAAAAFG37+T5OPpcuX0eT+43MxvpJp47XM07dPsAQ+6Q91FOnSa53yZdvms+W49i59OUu2POUXPdYe7BW5MOcBn7uD+IC6NUmT14cmBZ/iQfxFvqJKNl6jLH2XFdQCyNk5+Yc247S15KRo448YrgLtoy5mQZnI2oq3o0z5TtemfFlHbFOupl8iMovmA9DqtplwaLEYw9R5pTtCcetjPG25JdYG7UInSgjLY+3PWX6trJ9YDvkIOShfDaCfWTQy0wLfJQaHNer59NF2vmRzffGC5vfP7KAZbGsSscOt1OenqUorX7Q6Mfuna55NkpPV+Ql+OJsAAAAAAAAAAAAy++3xfvt/Qagy++3xfvt/QArxCW+TXOm0/VzEWId5JRFDNn53Jmv8opvxLlNtcuNenyZc3gxXEuYwQ5opqfBtd6L9ONHqaFuKNscKnhSkScD4iOwg4vb7BRmQk/NfgXb2LMmb7X4gJc7Em/Ml4MQ5eyrnwqn4GiyrJek/FifKsl6T8WAit2Jkf2n7XFfmRfwe5cXXH5VsF+ZayZPtfiLbgi3DEUelk0R7pOb+pFmq7HjxvnP5FbX1yEMjuoDU4+0KV0a5y9c56LwQ1xtoTfRUIfJjz+LMthj3DAd1zlLnbb7zrI4EeOSZHAKl3O+EWfMS/HA2ZjNzvhFnzEvxwNmAAAAAAAAAAAGX32+L99v6DUGY32X9B9Wti9rUf2YCrDO8o4wzvJKKKLuOUkXccIbYo1xxVijbHCrSI7CQjsIKN4syRneLMkBPlCfKHGUJ8oBTki64Y5AuuCKsjuk4kd0gNcQe4YixB7hgOcckyOBHjkmRwCpdzvhFnzEvxwNmY3c5P3RY+pUNP2zjp9zNkAAAAAAAAAAAFHbVVMqpK56QXOpLpRl1OPrLxmN97Wo0rqcrJNetJafewM/VnQrelj0jrzT83T1+iXLbIzWsZKS7YtNGV2nY2noZazJuqk3XOUH/i9E/YUejou455ti73ZMOnGNi9a5MvFDzB37o5vKVzh61pJAeiYo0xzG7O3wwJ6fz1F9k00aXC2viz05ORS/94r7wHBHYfYXQlwnF90kz5YQUbxZkjPIFmSAnyhPlDnKE+UAoyBdcMcgW3yXavEIrSO6ivZk1rjOPijiG0al52vyU2BoMMe4Zi69uxj0a5vv0ijuW82RwhGEPXo5P6wr0mqSS1bSXW29Eirk7Wrfva35R9q6C9vX7Dzr3VkXv+ZOcvU373wNJsmtpLUD0/daFKp5VTcpSf8AOcklPl9jXUl1Dkx+5kmrZx6nTymu1qSSf2mbAAAAAAAAAAAAMvvt8X77f0GoMvvt8X77f0AZqzZStXvXyX2PosSbQ2BZHjBtdsedGsxCW+bXBtFHmd+yfUUrNkPsPTJSjLpwhPvjo/FH2OzMefmSi/U9V9YHlctkS7D5HZVi4cpdzaPWo7uVvoyX+yJFuu+pRfcB5TVjZMeFlq7pyLldudHhfcv92elPduS/6yOWwtPMfgQYD3fnr4xd9Jle7auevjFv0mb27Yv+D8Bbk7GfoS+iwMDk7Xzv79niLbtp5j43WeJucnYkuquX0WLL937Xwpn9FgZCWVe+lZN+1n2Gr48/fzmklu3kdVE/DQI7t5HXWo/KnBfmAlpq9S8C7Vi6jOvYco9K2iP/ANOU/qLdODRHpZKfqrrk/rYC+nZ+owx9loZ4sMZcI2z+VJRXgh1h2RXQrhH16cp+LAXbP2JKXRg9O18yHlezY1rWTTfYuHiW6Zt8W/yOsjgBNue/+RZ8xL8cTZGM3O+EWfMS/HA2YAAAAAAAAAAAZffb4v32/oNQZffb4v32/oAV4h3knGId5JRSiXMcpIu44Q2xRtjirFGuOFWiOwkRHYQUb2LcmT7WMsgWZICrKtl6T8WKMq6fpS8WNMoT5QCvJsl2vxYsuGOSLrgirI7pOJHdQDXDHuEIsMe4QDnHJMjgR45JkcAqXc74RZ8xL8cTZmM3O+EWfMS/HA2YAAAAAAAAAAAZffZf0H1a2L8P7GoKG3MeqymStlyYr3ymulCXU12vn0069QMlhneSLaNpRqfIu94tdI26fypLq19B+p+LGN01JaxaafBp6plFNFzHKcS5jhDbFG2OKcUa44VbI7CREdhBRvFmSM7xZkgJ8oT5Q5yhNlAKcgXXDHJF1wRVkd0nEjukBrhj3DEWGPcMBzjkmRwIqHotXzLtfAo522YdCr+bPg+S9K4/Kl+S1CnO5y/5Fj6vINfbj+zNkJN06Ko08uuXLnNp3Sa5MlJeZyepLXm79esdgAAAAAAAAAABmd9rnGNMdeZynJr1pLT8TNMZffb4v32/oAwW07W09DMTzb6W3XOUPVF+9fs4G+s2SrF716PsfDxEW0dhWR6Vb07UtUUKsXfG+H9SEZrt6Mh5gb84z08pCyHhJGeu2V6ilZsl9gHquzd6sGemmRBPslrFmlwto0T6N1T7pxPz9LZMuwIbOtXRc13NoD9KRmnwafc0zixH54pjmR6N1y/3kXqs7aEeGTd9JkHteQLMk8t/i+0V8Zu+kyC7be0F8Ys8QPQcoT5Rg8nbuf8A35iy7bOa+N0wN1kCy9mPln5EulZN+1hGUnxbfe2wNHZdBcZRXtRxDaFS89Pu1f3Ceqn1LwL1WLqA0r27XHhCcvYor6yR703cK64x9b1kypTs/UYY+y0BSefk3v8AmWSkvR10j4I0eyYNJEuz9iSl0YN+vTReI9q2Yq1rJpvsX5sBvuZNq2cdeZ1cprtcZJJ/aZrzG7nv/kWfMS/HE2QAAAAAAAAAAAZffb4v32/oNPqZjfV/B++39ACvEJb5tcH+xFiHeSUU5cifTrhL16aPxQR2Tjz6pR9qkj5EuY4RDHdqD6Mk+9aHa3Xl6KfcOcUbY4VkHu41xrfgRy2Fp5j8DekdhB57dsb/AAfgxZk7H/wl9Fno97FuRJ9oHmeVsV/25fRYsv2FPqqn9CR6Vk2y9J+Ioysifpy8WBgZbvXvhRZ9FnUN3Mn+y18pxj97NLk3T9KX0mK75N9bCKtewrF0p0Q+VbHXwRcp2fVHpZMO6EJSKUjukB5i1Yy/uz7+TBDrDlBdGqEfW9ZP6zPYY9wgp3TY3xfs4LwOsjgR45JkcAJdzvhFnzEvxwNmYzc/4RZ8xL8cDZagfQAAAAAD4cuR9ZBZID7O3Qy29d6m6V6Ls+vk/sOcu3RMxebkOdrT6ktAGGId5JxhneSUUUXccpouY4Q2xRrjirFG2OFWkR2EhHYQUcgWZIzyBZkgJ8oT5Q4yhPlAKckXXDHIF1wRVkd1HEjukBrhj3DEWGPcMBzjkmRwI8ckyOAVzu1coXzb66mvtR/Y2Nd2p5vG5wti11vT2G1wbtUgHMZHSK1UixEDoD4AHyRXtRZZHKICrKr11MdtvBnGXlIdJeDXYzf2U6lDIwlLqAw+zNu16+Tu/kz4Llf05d0h1e01qmmnwaeqYbS3chYnrFeBn7d3L6f6FtkF6OvKh4MBnEuY5mfdGdV06oWrtjrCX7FvG3khHmtpur7fecqPiio2OKNccy2z94cOemmRBPsk3F/WaPDzKpacm2uXdOL/ADCmKI7SRMjsIKN4syRnkCzJAUZQnyhvlCfKAU5IuuGOQLrgirI7pIrLIrjJLvaRxDNqT6ab7F75/UA9wx7hmWxc5voU3T7oOK8WNse3Ol0KYV+ubcpeCCtZRwF21Nu0w95B+Vt4civnS+VLgijXsHKv/rXTkvQj7yHgh7szdiFemkUvYAq2Rh2Wz8pYufqS4RNrh1aJH3GwFHgi/VToB1SizE5hEkQAB9AAPmh9ADlxOXWSABXlQiKWIn1F0AFVmzIPqRTu2DW/NRoNA0AyGRunVLjCL9iKFm5Vfmx5PyW19xvuSfOQgPPf/VLI9C6+PdZI+/wPNXRy8lf76noHIQeTQHnktlbR/wD2Xe3ksilsfaD+N2/Rj+x6P5JdgeRXYB5lPd7Olxyrfow/Yilujky45N32V+R6l5FdgeSXYB5X/wChzl0rr3/u19xJD/x1U+l5SXyrJv8AM9R8kuwPJoDzqj/x7jR/6Ye1ajXG3Qphwriu5I2PIQckDP07v1x81FyrZcF5qGugaAU4YiXUSxoRYACJVnaidAB80PoAAAAAAAAAAAAAAAAAAAAAAAAAAAAAAAAAAAAAAAAAAAAAAAAAAAAAAAf/2Q=="/>
          <p:cNvSpPr>
            <a:spLocks noChangeAspect="1" noChangeArrowheads="1"/>
          </p:cNvSpPr>
          <p:nvPr/>
        </p:nvSpPr>
        <p:spPr bwMode="auto">
          <a:xfrm>
            <a:off x="155575" y="-2338388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AutoShape 4" descr="data:image/jpeg;base64,/9j/4AAQSkZJRgABAQAAAQABAAD/2wCEAAkGBw8PEhAPEA8PEA8PDQ8MDQ8PDw8PDQ0PFBEWFhQRFBQYHCggGBolHBQUITEhJSkrLi4uFx8zODMsNygtLisBCgoKDAwNDgwNDiwZHxksLCsrKysrKysrKysrKysrKysrKywrKysrKysrKysrKysrKysrKysrKysrKysrKysrK//AABEIAOEA4QMBIgACEQEDEQH/xAAcAAACAwEBAQEAAAAAAAAAAAAABQMEBgIHAQj/xABCEAACAgEBAwcFDgYCAwEAAAAAAQIDBBEFBjESITJBUXGRE0JSYYEUIjREcnOSoaKxssHC0RUjM1NigiRDBxaDVP/EABUBAQEAAAAAAAAAAAAAAAAAAAAB/8QAFBEBAAAAAAAAAAAAAAAAAAAAAP/aAAwDAQACEQMRAD8A9xAAAAAAAAAAAAAAA+N6cQPoFezOpj0rqo/KsgvzIXtjFXxip901L7gLwC/+NY391exSf5H1bYx3/wBn2J/sBfAqLaVL8/7M/wBjtZtb876pfsBYAhWTD0l9x2roPzo/SQHYHxM+gAAAAAAAAAAAAAAAAAAAAAAcW2KK1fBAdkVl8I8Xz9i534IoXZrl6l2L82QqaAt27R06MG/lPT7ihftDIfBxj8mOr+vUl5SPnMAnybciXG2z2ScV4LQVZGNJ9LWXe2/vNW64siniRYGNnQ11HKbRqbtmJlDI2S+pBC6mwY48ihPDnHqLGK2uIDmhFyESpjNE08mK6wqy5aEU7UL7s/sKlmU2AxnkJEb2jOPCcl/s2vAWuUmc+TkwhtDb10euMvlRX5aFqneZefW++DT+p6feIFQzpY7A1+Ltai3mjYlL0Ze9l9fH2F4wixhhgZl1OiUnKHoS517H1BWrAgxMqNseVHuknxiycAAAAAAAAAAAFG37+T5OPpcuX0eT+43MxvpJp47XM07dPsAQ+6Q91FOnSa53yZdvms+W49i59OUu2POUXPdYe7BW5MOcBn7uD+IC6NUmT14cmBZ/iQfxFvqJKNl6jLH2XFdQCyNk5+Yc247S15KRo448YrgLtoy5mQZnI2oq3o0z5TtemfFlHbFOupl8iMovmA9DqtplwaLEYw9R5pTtCcetjPG25JdYG7UInSgjLY+3PWX6trJ9YDvkIOShfDaCfWTQy0wLfJQaHNer59NF2vmRzffGC5vfP7KAZbGsSscOt1OenqUorX7Q6Mfuna55NkpPV+Ql+OJsAAAAAAAAAAAAy++3xfvt/Qagy++3xfvt/QArxCW+TXOm0/VzEWId5JRFDNn53Jmv8opvxLlNtcuNenyZc3gxXEuYwQ5opqfBtd6L9ONHqaFuKNscKnhSkScD4iOwg4vb7BRmQk/NfgXb2LMmb7X4gJc7Em/Ml4MQ5eyrnwqn4GiyrJek/FifKsl6T8WAit2Jkf2n7XFfmRfwe5cXXH5VsF+ZayZPtfiLbgi3DEUelk0R7pOb+pFmq7HjxvnP5FbX1yEMjuoDU4+0KV0a5y9c56LwQ1xtoTfRUIfJjz+LMthj3DAd1zlLnbb7zrI4EeOSZHAKl3O+EWfMS/HA2ZjNzvhFnzEvxwNmAAAAAAAAAAAGX32+L99v6DUGY32X9B9Wti9rUf2YCrDO8o4wzvJKKKLuOUkXccIbYo1xxVijbHCrSI7CQjsIKN4syRneLMkBPlCfKHGUJ8oBTki64Y5AuuCKsjuk4kd0gNcQe4YixB7hgOcckyOBHjkmRwCpdzvhFnzEvxwNmY3c5P3RY+pUNP2zjp9zNkAAAAAAAAAAAFHbVVMqpK56QXOpLpRl1OPrLxmN97Wo0rqcrJNetJafewM/VnQrelj0jrzT83T1+iXLbIzWsZKS7YtNGV2nY2noZazJuqk3XOUH/i9E/YUejou455ti73ZMOnGNi9a5MvFDzB37o5vKVzh61pJAeiYo0xzG7O3wwJ6fz1F9k00aXC2viz05ORS/94r7wHBHYfYXQlwnF90kz5YQUbxZkjPIFmSAnyhPlDnKE+UAoyBdcMcgW3yXavEIrSO6ivZk1rjOPijiG0al52vyU2BoMMe4Zi69uxj0a5vv0ijuW82RwhGEPXo5P6wr0mqSS1bSXW29Eirk7Wrfva35R9q6C9vX7Dzr3VkXv+ZOcvU373wNJsmtpLUD0/daFKp5VTcpSf8AOcklPl9jXUl1Dkx+5kmrZx6nTymu1qSSf2mbAAAAAAAAAAAAMvvt8X77f0GoMvvt8X77f0AZqzZStXvXyX2PosSbQ2BZHjBtdsedGsxCW+bXBtFHmd+yfUUrNkPsPTJSjLpwhPvjo/FH2OzMefmSi/U9V9YHlctkS7D5HZVi4cpdzaPWo7uVvoyX+yJFuu+pRfcB5TVjZMeFlq7pyLldudHhfcv92elPduS/6yOWwtPMfgQYD3fnr4xd9Jle7auevjFv0mb27Yv+D8Bbk7GfoS+iwMDk7Xzv79niLbtp5j43WeJucnYkuquX0WLL937Xwpn9FgZCWVe+lZN+1n2Gr48/fzmklu3kdVE/DQI7t5HXWo/KnBfmAlpq9S8C7Vi6jOvYco9K2iP/ANOU/qLdODRHpZKfqrrk/rYC+nZ+owx9loZ4sMZcI2z+VJRXgh1h2RXQrhH16cp+LAXbP2JKXRg9O18yHlezY1rWTTfYuHiW6Zt8W/yOsjgBNue/+RZ8xL8cTZGM3O+EWfMS/HA2YAAAAAAAAAAAZffb4v32/oNQZffb4v32/oAV4h3knGId5JRSiXMcpIu44Q2xRtjirFGuOFWiOwkRHYQUb2LcmT7WMsgWZICrKtl6T8WKMq6fpS8WNMoT5QCvJsl2vxYsuGOSLrgirI7pOJHdQDXDHuEIsMe4QDnHJMjgR45JkcAqXc74RZ8xL8cTZmM3O+EWfMS/HA2YAAAAAAAAAAAZffZf0H1a2L8P7GoKG3MeqymStlyYr3ymulCXU12vn0069QMlhneSLaNpRqfIu94tdI26fypLq19B+p+LGN01JaxaafBp6plFNFzHKcS5jhDbFG2OKcUa44VbI7CREdhBRvFmSM7xZkgJ8oT5Q5yhNlAKcgXXDHJF1wRVkd0nEjukBrhj3DEWGPcMBzjkmRwIqHotXzLtfAo522YdCr+bPg+S9K4/Kl+S1CnO5y/5Fj6vINfbj+zNkJN06Ko08uuXLnNp3Sa5MlJeZyepLXm79esdgAAAAAAAAAABmd9rnGNMdeZynJr1pLT8TNMZffb4v32/oAwW07W09DMTzb6W3XOUPVF+9fs4G+s2SrF716PsfDxEW0dhWR6Vb07UtUUKsXfG+H9SEZrt6Mh5gb84z08pCyHhJGeu2V6ilZsl9gHquzd6sGemmRBPslrFmlwto0T6N1T7pxPz9LZMuwIbOtXRc13NoD9KRmnwafc0zixH54pjmR6N1y/3kXqs7aEeGTd9JkHteQLMk8t/i+0V8Zu+kyC7be0F8Ys8QPQcoT5Rg8nbuf8A35iy7bOa+N0wN1kCy9mPln5EulZN+1hGUnxbfe2wNHZdBcZRXtRxDaFS89Pu1f3Ceqn1LwL1WLqA0r27XHhCcvYor6yR703cK64x9b1kypTs/UYY+y0BSefk3v8AmWSkvR10j4I0eyYNJEuz9iSl0YN+vTReI9q2Yq1rJpvsX5sBvuZNq2cdeZ1cprtcZJJ/aZrzG7nv/kWfMS/HE2QAAAAAAAAAAAZffb4v32/oNPqZjfV/B++39ACvEJb5tcH+xFiHeSUU5cifTrhL16aPxQR2Tjz6pR9qkj5EuY4RDHdqD6Mk+9aHa3Xl6KfcOcUbY4VkHu41xrfgRy2Fp5j8DekdhB57dsb/AAfgxZk7H/wl9Fno97FuRJ9oHmeVsV/25fRYsv2FPqqn9CR6Vk2y9J+Ioysifpy8WBgZbvXvhRZ9FnUN3Mn+y18pxj97NLk3T9KX0mK75N9bCKtewrF0p0Q+VbHXwRcp2fVHpZMO6EJSKUjukB5i1Yy/uz7+TBDrDlBdGqEfW9ZP6zPYY9wgp3TY3xfs4LwOsjgR45JkcAJdzvhFnzEvxwNmYzc/4RZ8xL8cDZagfQAAAAAD4cuR9ZBZID7O3Qy29d6m6V6Ls+vk/sOcu3RMxebkOdrT6ktAGGId5JxhneSUUUXccpouY4Q2xRrjirFG2OFWkR2EhHYQUcgWZIzyBZkgJ8oT5Q4yhPlAKckXXDHIF1wRVkd1HEjukBrhj3DEWGPcMBzjkmRwI8ckyOAVzu1coXzb66mvtR/Y2Nd2p5vG5wti11vT2G1wbtUgHMZHSK1UixEDoD4AHyRXtRZZHKICrKr11MdtvBnGXlIdJeDXYzf2U6lDIwlLqAw+zNu16+Tu/kz4Llf05d0h1e01qmmnwaeqYbS3chYnrFeBn7d3L6f6FtkF6OvKh4MBnEuY5mfdGdV06oWrtjrCX7FvG3khHmtpur7fecqPiio2OKNccy2z94cOemmRBPsk3F/WaPDzKpacm2uXdOL/ADCmKI7SRMjsIKN4syRnkCzJAUZQnyhvlCfKAU5IuuGOQLrgirI7pIrLIrjJLvaRxDNqT6ab7F75/UA9wx7hmWxc5voU3T7oOK8WNse3Ol0KYV+ubcpeCCtZRwF21Nu0w95B+Vt4civnS+VLgijXsHKv/rXTkvQj7yHgh7szdiFemkUvYAq2Rh2Wz8pYufqS4RNrh1aJH3GwFHgi/VToB1SizE5hEkQAB9AAPmh9ADlxOXWSABXlQiKWIn1F0AFVmzIPqRTu2DW/NRoNA0AyGRunVLjCL9iKFm5Vfmx5PyW19xvuSfOQgPPf/VLI9C6+PdZI+/wPNXRy8lf76noHIQeTQHnktlbR/wD2Xe3ksilsfaD+N2/Rj+x6P5JdgeRXYB5lPd7Olxyrfow/Yilujky45N32V+R6l5FdgeSXYB5X/wChzl0rr3/u19xJD/x1U+l5SXyrJv8AM9R8kuwPJoDzqj/x7jR/6Ye1ajXG3Qphwriu5I2PIQckDP07v1x81FyrZcF5qGugaAU4YiXUSxoRYACJVnaidAB80PoAAAAAAAAAAAAAAAAAAAAAAAAAAAAAAAAAAAAAAAAAAAAAAAAAAAAAAAf/2Q=="/>
          <p:cNvSpPr>
            <a:spLocks noChangeAspect="1" noChangeArrowheads="1"/>
          </p:cNvSpPr>
          <p:nvPr/>
        </p:nvSpPr>
        <p:spPr bwMode="auto">
          <a:xfrm>
            <a:off x="307975" y="-2185988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8" name="Picture 6" descr="http://www.codeforest.net/wp-content/uploads/2010/09/Database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508" y="4596785"/>
            <a:ext cx="1072434" cy="107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309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752941" y="3276600"/>
            <a:ext cx="3647859" cy="24375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409" y="1039447"/>
            <a:ext cx="8229600" cy="3886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Embed source metadata into a fixed schema that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Can represent 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Can understand preservation metadata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Can embed metadata for any entity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266050" y="3959817"/>
            <a:ext cx="1649350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OAIS </a:t>
            </a:r>
          </a:p>
          <a:p>
            <a:r>
              <a:rPr lang="en-GB" dirty="0" smtClean="0"/>
              <a:t>Digital Archive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8868" y="2841082"/>
            <a:ext cx="122341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Source / </a:t>
            </a:r>
          </a:p>
          <a:p>
            <a:r>
              <a:rPr lang="en-GB" dirty="0" smtClean="0"/>
              <a:t>Schema 1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89933" y="3810000"/>
            <a:ext cx="122341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Source / </a:t>
            </a:r>
          </a:p>
          <a:p>
            <a:r>
              <a:rPr lang="en-GB" dirty="0" smtClean="0"/>
              <a:t>Schema 2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916269"/>
            <a:ext cx="122341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Source / </a:t>
            </a:r>
          </a:p>
          <a:p>
            <a:r>
              <a:rPr lang="en-GB" dirty="0" smtClean="0"/>
              <a:t>Schema 3</a:t>
            </a:r>
            <a:endParaRPr lang="en-GB" dirty="0"/>
          </a:p>
        </p:txBody>
      </p:sp>
      <p:cxnSp>
        <p:nvCxnSpPr>
          <p:cNvPr id="10" name="Straight Arrow Connector 9"/>
          <p:cNvCxnSpPr>
            <a:stCxn id="5" idx="3"/>
          </p:cNvCxnSpPr>
          <p:nvPr/>
        </p:nvCxnSpPr>
        <p:spPr bwMode="auto">
          <a:xfrm>
            <a:off x="1612280" y="3164248"/>
            <a:ext cx="1144984" cy="874352"/>
          </a:xfrm>
          <a:prstGeom prst="straightConnector1">
            <a:avLst/>
          </a:prstGeom>
          <a:noFill/>
          <a:ln w="28575" cap="flat" cmpd="sng" algn="ctr">
            <a:solidFill>
              <a:srgbClr val="0A5385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6" idx="3"/>
          </p:cNvCxnSpPr>
          <p:nvPr/>
        </p:nvCxnSpPr>
        <p:spPr bwMode="auto">
          <a:xfrm flipV="1">
            <a:off x="1613345" y="4133165"/>
            <a:ext cx="1143919" cy="1"/>
          </a:xfrm>
          <a:prstGeom prst="straightConnector1">
            <a:avLst/>
          </a:prstGeom>
          <a:noFill/>
          <a:ln w="28575" cap="flat" cmpd="sng" algn="ctr">
            <a:solidFill>
              <a:srgbClr val="0A5385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7" idx="3"/>
          </p:cNvCxnSpPr>
          <p:nvPr/>
        </p:nvCxnSpPr>
        <p:spPr bwMode="auto">
          <a:xfrm flipV="1">
            <a:off x="1604412" y="4252929"/>
            <a:ext cx="1152852" cy="986506"/>
          </a:xfrm>
          <a:prstGeom prst="straightConnector1">
            <a:avLst/>
          </a:prstGeom>
          <a:noFill/>
          <a:ln w="28575" cap="flat" cmpd="sng" algn="ctr">
            <a:solidFill>
              <a:srgbClr val="0A53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911257" y="3913651"/>
            <a:ext cx="3172663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Embed within a fixed schema</a:t>
            </a:r>
            <a:endParaRPr lang="en-GB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6400800" y="5233752"/>
            <a:ext cx="865250" cy="5682"/>
          </a:xfrm>
          <a:prstGeom prst="straightConnector1">
            <a:avLst/>
          </a:prstGeom>
          <a:noFill/>
          <a:ln w="28575" cap="flat" cmpd="sng" algn="ctr">
            <a:solidFill>
              <a:srgbClr val="0A53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234192" y="381000"/>
            <a:ext cx="8534400" cy="685800"/>
          </a:xfrm>
        </p:spPr>
        <p:txBody>
          <a:bodyPr/>
          <a:lstStyle/>
          <a:p>
            <a:pPr algn="ctr"/>
            <a:r>
              <a:rPr lang="en-US" altLang="en-US" sz="2800" b="1" dirty="0" smtClean="0"/>
              <a:t>Two Approaches cont..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50272" y="4910587"/>
            <a:ext cx="250581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Extract / Create </a:t>
            </a:r>
          </a:p>
          <a:p>
            <a:r>
              <a:rPr lang="en-GB" dirty="0" smtClean="0"/>
              <a:t>Preservation Metadata</a:t>
            </a:r>
            <a:endParaRPr lang="en-GB" dirty="0"/>
          </a:p>
        </p:txBody>
      </p:sp>
      <p:cxnSp>
        <p:nvCxnSpPr>
          <p:cNvPr id="26" name="Straight Arrow Connector 25"/>
          <p:cNvCxnSpPr>
            <a:stCxn id="22" idx="2"/>
            <a:endCxn id="23" idx="0"/>
          </p:cNvCxnSpPr>
          <p:nvPr/>
        </p:nvCxnSpPr>
        <p:spPr bwMode="auto">
          <a:xfrm>
            <a:off x="4497589" y="4282983"/>
            <a:ext cx="5590" cy="627604"/>
          </a:xfrm>
          <a:prstGeom prst="straightConnector1">
            <a:avLst/>
          </a:prstGeom>
          <a:noFill/>
          <a:ln w="28575" cap="flat" cmpd="sng" algn="ctr">
            <a:solidFill>
              <a:srgbClr val="0A53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2780451" y="3302747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Ingest</a:t>
            </a:r>
            <a:endParaRPr lang="en-US" b="1" dirty="0"/>
          </a:p>
        </p:txBody>
      </p:sp>
      <p:sp>
        <p:nvSpPr>
          <p:cNvPr id="37" name="AutoShape 2" descr="data:image/jpeg;base64,/9j/4AAQSkZJRgABAQAAAQABAAD/2wCEAAkGBw8PEhAPEA8PEA8PDQ8MDQ8PDw8PDQ0PFBEWFhQRFBQYHCggGBolHBQUITEhJSkrLi4uFx8zODMsNygtLisBCgoKDAwNDgwNDiwZHxksLCsrKysrKysrKysrKysrKysrKywrKysrKysrKysrKysrKysrKysrKysrKysrKysrK//AABEIAOEA4QMBIgACEQEDEQH/xAAcAAACAwEBAQEAAAAAAAAAAAAABQMEBgIHAQj/xABCEAACAgEBAwcFDgYCAwEAAAAAAQIDBBEFBjESITJBUXGRE0JSYYEUIjREcnOSoaKxssHC0RUjM1NigiRDBxaDVP/EABUBAQEAAAAAAAAAAAAAAAAAAAAB/8QAFBEBAAAAAAAAAAAAAAAAAAAAAP/aAAwDAQACEQMRAD8A9xAAAAAAAAAAAAAAA+N6cQPoFezOpj0rqo/KsgvzIXtjFXxip901L7gLwC/+NY391exSf5H1bYx3/wBn2J/sBfAqLaVL8/7M/wBjtZtb876pfsBYAhWTD0l9x2roPzo/SQHYHxM+gAAAAAAAAAAAAAAAAAAAAAAcW2KK1fBAdkVl8I8Xz9i534IoXZrl6l2L82QqaAt27R06MG/lPT7ihftDIfBxj8mOr+vUl5SPnMAnybciXG2z2ScV4LQVZGNJ9LWXe2/vNW64siniRYGNnQ11HKbRqbtmJlDI2S+pBC6mwY48ihPDnHqLGK2uIDmhFyESpjNE08mK6wqy5aEU7UL7s/sKlmU2AxnkJEb2jOPCcl/s2vAWuUmc+TkwhtDb10euMvlRX5aFqneZefW++DT+p6feIFQzpY7A1+Ltai3mjYlL0Ze9l9fH2F4wixhhgZl1OiUnKHoS517H1BWrAgxMqNseVHuknxiycAAAAAAAAAAAFG37+T5OPpcuX0eT+43MxvpJp47XM07dPsAQ+6Q91FOnSa53yZdvms+W49i59OUu2POUXPdYe7BW5MOcBn7uD+IC6NUmT14cmBZ/iQfxFvqJKNl6jLH2XFdQCyNk5+Yc247S15KRo448YrgLtoy5mQZnI2oq3o0z5TtemfFlHbFOupl8iMovmA9DqtplwaLEYw9R5pTtCcetjPG25JdYG7UInSgjLY+3PWX6trJ9YDvkIOShfDaCfWTQy0wLfJQaHNer59NF2vmRzffGC5vfP7KAZbGsSscOt1OenqUorX7Q6Mfuna55NkpPV+Ql+OJsAAAAAAAAAAAAy++3xfvt/Qagy++3xfvt/QArxCW+TXOm0/VzEWId5JRFDNn53Jmv8opvxLlNtcuNenyZc3gxXEuYwQ5opqfBtd6L9ONHqaFuKNscKnhSkScD4iOwg4vb7BRmQk/NfgXb2LMmb7X4gJc7Em/Ml4MQ5eyrnwqn4GiyrJek/FifKsl6T8WAit2Jkf2n7XFfmRfwe5cXXH5VsF+ZayZPtfiLbgi3DEUelk0R7pOb+pFmq7HjxvnP5FbX1yEMjuoDU4+0KV0a5y9c56LwQ1xtoTfRUIfJjz+LMthj3DAd1zlLnbb7zrI4EeOSZHAKl3O+EWfMS/HA2ZjNzvhFnzEvxwNmAAAAAAAAAAAGX32+L99v6DUGY32X9B9Wti9rUf2YCrDO8o4wzvJKKKLuOUkXccIbYo1xxVijbHCrSI7CQjsIKN4syRneLMkBPlCfKHGUJ8oBTki64Y5AuuCKsjuk4kd0gNcQe4YixB7hgOcckyOBHjkmRwCpdzvhFnzEvxwNmY3c5P3RY+pUNP2zjp9zNkAAAAAAAAAAAFHbVVMqpK56QXOpLpRl1OPrLxmN97Wo0rqcrJNetJafewM/VnQrelj0jrzT83T1+iXLbIzWsZKS7YtNGV2nY2noZazJuqk3XOUH/i9E/YUejou455ti73ZMOnGNi9a5MvFDzB37o5vKVzh61pJAeiYo0xzG7O3wwJ6fz1F9k00aXC2viz05ORS/94r7wHBHYfYXQlwnF90kz5YQUbxZkjPIFmSAnyhPlDnKE+UAoyBdcMcgW3yXavEIrSO6ivZk1rjOPijiG0al52vyU2BoMMe4Zi69uxj0a5vv0ijuW82RwhGEPXo5P6wr0mqSS1bSXW29Eirk7Wrfva35R9q6C9vX7Dzr3VkXv+ZOcvU373wNJsmtpLUD0/daFKp5VTcpSf8AOcklPl9jXUl1Dkx+5kmrZx6nTymu1qSSf2mbAAAAAAAAAAAAMvvt8X77f0GoMvvt8X77f0AZqzZStXvXyX2PosSbQ2BZHjBtdsedGsxCW+bXBtFHmd+yfUUrNkPsPTJSjLpwhPvjo/FH2OzMefmSi/U9V9YHlctkS7D5HZVi4cpdzaPWo7uVvoyX+yJFuu+pRfcB5TVjZMeFlq7pyLldudHhfcv92elPduS/6yOWwtPMfgQYD3fnr4xd9Jle7auevjFv0mb27Yv+D8Bbk7GfoS+iwMDk7Xzv79niLbtp5j43WeJucnYkuquX0WLL937Xwpn9FgZCWVe+lZN+1n2Gr48/fzmklu3kdVE/DQI7t5HXWo/KnBfmAlpq9S8C7Vi6jOvYco9K2iP/ANOU/qLdODRHpZKfqrrk/rYC+nZ+owx9loZ4sMZcI2z+VJRXgh1h2RXQrhH16cp+LAXbP2JKXRg9O18yHlezY1rWTTfYuHiW6Zt8W/yOsjgBNue/+RZ8xL8cTZGM3O+EWfMS/HA2YAAAAAAAAAAAZffb4v32/oNQZffb4v32/oAV4h3knGId5JRSiXMcpIu44Q2xRtjirFGuOFWiOwkRHYQUb2LcmT7WMsgWZICrKtl6T8WKMq6fpS8WNMoT5QCvJsl2vxYsuGOSLrgirI7pOJHdQDXDHuEIsMe4QDnHJMjgR45JkcAqXc74RZ8xL8cTZmM3O+EWfMS/HA2YAAAAAAAAAAAZffZf0H1a2L8P7GoKG3MeqymStlyYr3ymulCXU12vn0069QMlhneSLaNpRqfIu94tdI26fypLq19B+p+LGN01JaxaafBp6plFNFzHKcS5jhDbFG2OKcUa44VbI7CREdhBRvFmSM7xZkgJ8oT5Q5yhNlAKcgXXDHJF1wRVkd0nEjukBrhj3DEWGPcMBzjkmRwIqHotXzLtfAo522YdCr+bPg+S9K4/Kl+S1CnO5y/5Fj6vINfbj+zNkJN06Ko08uuXLnNp3Sa5MlJeZyepLXm79esdgAAAAAAAAAABmd9rnGNMdeZynJr1pLT8TNMZffb4v32/oAwW07W09DMTzb6W3XOUPVF+9fs4G+s2SrF716PsfDxEW0dhWR6Vb07UtUUKsXfG+H9SEZrt6Mh5gb84z08pCyHhJGeu2V6ilZsl9gHquzd6sGemmRBPslrFmlwto0T6N1T7pxPz9LZMuwIbOtXRc13NoD9KRmnwafc0zixH54pjmR6N1y/3kXqs7aEeGTd9JkHteQLMk8t/i+0V8Zu+kyC7be0F8Ys8QPQcoT5Rg8nbuf8A35iy7bOa+N0wN1kCy9mPln5EulZN+1hGUnxbfe2wNHZdBcZRXtRxDaFS89Pu1f3Ceqn1LwL1WLqA0r27XHhCcvYor6yR703cK64x9b1kypTs/UYY+y0BSefk3v8AmWSkvR10j4I0eyYNJEuz9iSl0YN+vTReI9q2Yq1rJpvsX5sBvuZNq2cdeZ1cprtcZJJ/aZrzG7nv/kWfMS/HE2QAAAAAAAAAAAZffb4v32/oNPqZjfV/B++39ACvEJb5tcH+xFiHeSUU5cifTrhL16aPxQR2Tjz6pR9qkj5EuY4RDHdqD6Mk+9aHa3Xl6KfcOcUbY4VkHu41xrfgRy2Fp5j8DekdhB57dsb/AAfgxZk7H/wl9Fno97FuRJ9oHmeVsV/25fRYsv2FPqqn9CR6Vk2y9J+Ioysifpy8WBgZbvXvhRZ9FnUN3Mn+y18pxj97NLk3T9KX0mK75N9bCKtewrF0p0Q+VbHXwRcp2fVHpZMO6EJSKUjukB5i1Yy/uz7+TBDrDlBdGqEfW9ZP6zPYY9wgp3TY3xfs4LwOsjgR45JkcAJdzvhFnzEvxwNmYzc/4RZ8xL8cDZagfQAAAAAD4cuR9ZBZID7O3Qy29d6m6V6Ls+vk/sOcu3RMxebkOdrT6ktAGGId5JxhneSUUUXccpouY4Q2xRrjirFG2OFWkR2EhHYQUcgWZIzyBZkgJ8oT5Q4yhPlAKckXXDHIF1wRVkd1HEjukBrhj3DEWGPcMBzjkmRwI8ckyOAVzu1coXzb66mvtR/Y2Nd2p5vG5wti11vT2G1wbtUgHMZHSK1UixEDoD4AHyRXtRZZHKICrKr11MdtvBnGXlIdJeDXYzf2U6lDIwlLqAw+zNu16+Tu/kz4Llf05d0h1e01qmmnwaeqYbS3chYnrFeBn7d3L6f6FtkF6OvKh4MBnEuY5mfdGdV06oWrtjrCX7FvG3khHmtpur7fecqPiio2OKNccy2z94cOemmRBPsk3F/WaPDzKpacm2uXdOL/ADCmKI7SRMjsIKN4syRnkCzJAUZQnyhvlCfKAU5IuuGOQLrgirI7pIrLIrjJLvaRxDNqT6ab7F75/UA9wx7hmWxc5voU3T7oOK8WNse3Ol0KYV+ubcpeCCtZRwF21Nu0w95B+Vt4civnS+VLgijXsHKv/rXTkvQj7yHgh7szdiFemkUvYAq2Rh2Wz8pYufqS4RNrh1aJH3GwFHgi/VToB1SizE5hEkQAB9AAPmh9ADlxOXWSABXlQiKWIn1F0AFVmzIPqRTu2DW/NRoNA0AyGRunVLjCL9iKFm5Vfmx5PyW19xvuSfOQgPPf/VLI9C6+PdZI+/wPNXRy8lf76noHIQeTQHnktlbR/wD2Xe3ksilsfaD+N2/Rj+x6P5JdgeRXYB5lPd7Olxyrfow/Yilujky45N32V+R6l5FdgeSXYB5X/wChzl0rr3/u19xJD/x1U+l5SXyrJv8AM9R8kuwPJoDzqj/x7jR/6Ye1ajXG3Qphwriu5I2PIQckDP07v1x81FyrZcF5qGugaAU4YiXUSxoRYACJVnaidAB80PoAAAAAAAAAAAAAAAAAAAAAAAAAAAAAAAAAAAAAAAAAAAAAAAAAAAAAAAf/2Q=="/>
          <p:cNvSpPr>
            <a:spLocks noChangeAspect="1" noChangeArrowheads="1"/>
          </p:cNvSpPr>
          <p:nvPr/>
        </p:nvSpPr>
        <p:spPr bwMode="auto">
          <a:xfrm>
            <a:off x="155575" y="-2338388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AutoShape 4" descr="data:image/jpeg;base64,/9j/4AAQSkZJRgABAQAAAQABAAD/2wCEAAkGBw8PEhAPEA8PEA8PDQ8MDQ8PDw8PDQ0PFBEWFhQRFBQYHCggGBolHBQUITEhJSkrLi4uFx8zODMsNygtLisBCgoKDAwNDgwNDiwZHxksLCsrKysrKysrKysrKysrKysrKywrKysrKysrKysrKysrKysrKysrKysrKysrKysrK//AABEIAOEA4QMBIgACEQEDEQH/xAAcAAACAwEBAQEAAAAAAAAAAAAABQMEBgIHAQj/xABCEAACAgEBAwcFDgYCAwEAAAAAAQIDBBEFBjESITJBUXGRE0JSYYEUIjREcnOSoaKxssHC0RUjM1NigiRDBxaDVP/EABUBAQEAAAAAAAAAAAAAAAAAAAAB/8QAFBEBAAAAAAAAAAAAAAAAAAAAAP/aAAwDAQACEQMRAD8A9xAAAAAAAAAAAAAAA+N6cQPoFezOpj0rqo/KsgvzIXtjFXxip901L7gLwC/+NY391exSf5H1bYx3/wBn2J/sBfAqLaVL8/7M/wBjtZtb876pfsBYAhWTD0l9x2roPzo/SQHYHxM+gAAAAAAAAAAAAAAAAAAAAAAcW2KK1fBAdkVl8I8Xz9i534IoXZrl6l2L82QqaAt27R06MG/lPT7ihftDIfBxj8mOr+vUl5SPnMAnybciXG2z2ScV4LQVZGNJ9LWXe2/vNW64siniRYGNnQ11HKbRqbtmJlDI2S+pBC6mwY48ihPDnHqLGK2uIDmhFyESpjNE08mK6wqy5aEU7UL7s/sKlmU2AxnkJEb2jOPCcl/s2vAWuUmc+TkwhtDb10euMvlRX5aFqneZefW++DT+p6feIFQzpY7A1+Ltai3mjYlL0Ze9l9fH2F4wixhhgZl1OiUnKHoS517H1BWrAgxMqNseVHuknxiycAAAAAAAAAAAFG37+T5OPpcuX0eT+43MxvpJp47XM07dPsAQ+6Q91FOnSa53yZdvms+W49i59OUu2POUXPdYe7BW5MOcBn7uD+IC6NUmT14cmBZ/iQfxFvqJKNl6jLH2XFdQCyNk5+Yc247S15KRo448YrgLtoy5mQZnI2oq3o0z5TtemfFlHbFOupl8iMovmA9DqtplwaLEYw9R5pTtCcetjPG25JdYG7UInSgjLY+3PWX6trJ9YDvkIOShfDaCfWTQy0wLfJQaHNer59NF2vmRzffGC5vfP7KAZbGsSscOt1OenqUorX7Q6Mfuna55NkpPV+Ql+OJsAAAAAAAAAAAAy++3xfvt/Qagy++3xfvt/QArxCW+TXOm0/VzEWId5JRFDNn53Jmv8opvxLlNtcuNenyZc3gxXEuYwQ5opqfBtd6L9ONHqaFuKNscKnhSkScD4iOwg4vb7BRmQk/NfgXb2LMmb7X4gJc7Em/Ml4MQ5eyrnwqn4GiyrJek/FifKsl6T8WAit2Jkf2n7XFfmRfwe5cXXH5VsF+ZayZPtfiLbgi3DEUelk0R7pOb+pFmq7HjxvnP5FbX1yEMjuoDU4+0KV0a5y9c56LwQ1xtoTfRUIfJjz+LMthj3DAd1zlLnbb7zrI4EeOSZHAKl3O+EWfMS/HA2ZjNzvhFnzEvxwNmAAAAAAAAAAAGX32+L99v6DUGY32X9B9Wti9rUf2YCrDO8o4wzvJKKKLuOUkXccIbYo1xxVijbHCrSI7CQjsIKN4syRneLMkBPlCfKHGUJ8oBTki64Y5AuuCKsjuk4kd0gNcQe4YixB7hgOcckyOBHjkmRwCpdzvhFnzEvxwNmY3c5P3RY+pUNP2zjp9zNkAAAAAAAAAAAFHbVVMqpK56QXOpLpRl1OPrLxmN97Wo0rqcrJNetJafewM/VnQrelj0jrzT83T1+iXLbIzWsZKS7YtNGV2nY2noZazJuqk3XOUH/i9E/YUejou455ti73ZMOnGNi9a5MvFDzB37o5vKVzh61pJAeiYo0xzG7O3wwJ6fz1F9k00aXC2viz05ORS/94r7wHBHYfYXQlwnF90kz5YQUbxZkjPIFmSAnyhPlDnKE+UAoyBdcMcgW3yXavEIrSO6ivZk1rjOPijiG0al52vyU2BoMMe4Zi69uxj0a5vv0ijuW82RwhGEPXo5P6wr0mqSS1bSXW29Eirk7Wrfva35R9q6C9vX7Dzr3VkXv+ZOcvU373wNJsmtpLUD0/daFKp5VTcpSf8AOcklPl9jXUl1Dkx+5kmrZx6nTymu1qSSf2mbAAAAAAAAAAAAMvvt8X77f0GoMvvt8X77f0AZqzZStXvXyX2PosSbQ2BZHjBtdsedGsxCW+bXBtFHmd+yfUUrNkPsPTJSjLpwhPvjo/FH2OzMefmSi/U9V9YHlctkS7D5HZVi4cpdzaPWo7uVvoyX+yJFuu+pRfcB5TVjZMeFlq7pyLldudHhfcv92elPduS/6yOWwtPMfgQYD3fnr4xd9Jle7auevjFv0mb27Yv+D8Bbk7GfoS+iwMDk7Xzv79niLbtp5j43WeJucnYkuquX0WLL937Xwpn9FgZCWVe+lZN+1n2Gr48/fzmklu3kdVE/DQI7t5HXWo/KnBfmAlpq9S8C7Vi6jOvYco9K2iP/ANOU/qLdODRHpZKfqrrk/rYC+nZ+owx9loZ4sMZcI2z+VJRXgh1h2RXQrhH16cp+LAXbP2JKXRg9O18yHlezY1rWTTfYuHiW6Zt8W/yOsjgBNue/+RZ8xL8cTZGM3O+EWfMS/HA2YAAAAAAAAAAAZffb4v32/oNQZffb4v32/oAV4h3knGId5JRSiXMcpIu44Q2xRtjirFGuOFWiOwkRHYQUb2LcmT7WMsgWZICrKtl6T8WKMq6fpS8WNMoT5QCvJsl2vxYsuGOSLrgirI7pOJHdQDXDHuEIsMe4QDnHJMjgR45JkcAqXc74RZ8xL8cTZmM3O+EWfMS/HA2YAAAAAAAAAAAZffZf0H1a2L8P7GoKG3MeqymStlyYr3ymulCXU12vn0069QMlhneSLaNpRqfIu94tdI26fypLq19B+p+LGN01JaxaafBp6plFNFzHKcS5jhDbFG2OKcUa44VbI7CREdhBRvFmSM7xZkgJ8oT5Q5yhNlAKcgXXDHJF1wRVkd0nEjukBrhj3DEWGPcMBzjkmRwIqHotXzLtfAo522YdCr+bPg+S9K4/Kl+S1CnO5y/5Fj6vINfbj+zNkJN06Ko08uuXLnNp3Sa5MlJeZyepLXm79esdgAAAAAAAAAABmd9rnGNMdeZynJr1pLT8TNMZffb4v32/oAwW07W09DMTzb6W3XOUPVF+9fs4G+s2SrF716PsfDxEW0dhWR6Vb07UtUUKsXfG+H9SEZrt6Mh5gb84z08pCyHhJGeu2V6ilZsl9gHquzd6sGemmRBPslrFmlwto0T6N1T7pxPz9LZMuwIbOtXRc13NoD9KRmnwafc0zixH54pjmR6N1y/3kXqs7aEeGTd9JkHteQLMk8t/i+0V8Zu+kyC7be0F8Ys8QPQcoT5Rg8nbuf8A35iy7bOa+N0wN1kCy9mPln5EulZN+1hGUnxbfe2wNHZdBcZRXtRxDaFS89Pu1f3Ceqn1LwL1WLqA0r27XHhCcvYor6yR703cK64x9b1kypTs/UYY+y0BSefk3v8AmWSkvR10j4I0eyYNJEuz9iSl0YN+vTReI9q2Yq1rJpvsX5sBvuZNq2cdeZ1cprtcZJJ/aZrzG7nv/kWfMS/HE2QAAAAAAAAAAAZffb4v32/oNPqZjfV/B++39ACvEJb5tcH+xFiHeSUU5cifTrhL16aPxQR2Tjz6pR9qkj5EuY4RDHdqD6Mk+9aHa3Xl6KfcOcUbY4VkHu41xrfgRy2Fp5j8DekdhB57dsb/AAfgxZk7H/wl9Fno97FuRJ9oHmeVsV/25fRYsv2FPqqn9CR6Vk2y9J+Ioysifpy8WBgZbvXvhRZ9FnUN3Mn+y18pxj97NLk3T9KX0mK75N9bCKtewrF0p0Q+VbHXwRcp2fVHpZMO6EJSKUjukB5i1Yy/uz7+TBDrDlBdGqEfW9ZP6zPYY9wgp3TY3xfs4LwOsjgR45JkcAJdzvhFnzEvxwNmYzc/4RZ8xL8cDZagfQAAAAAD4cuR9ZBZID7O3Qy29d6m6V6Ls+vk/sOcu3RMxebkOdrT6ktAGGId5JxhneSUUUXccpouY4Q2xRrjirFG2OFWkR2EhHYQUcgWZIzyBZkgJ8oT5Q4yhPlAKckXXDHIF1wRVkd1HEjukBrhj3DEWGPcMBzjkmRwI8ckyOAVzu1coXzb66mvtR/Y2Nd2p5vG5wti11vT2G1wbtUgHMZHSK1UixEDoD4AHyRXtRZZHKICrKr11MdtvBnGXlIdJeDXYzf2U6lDIwlLqAw+zNu16+Tu/kz4Llf05d0h1e01qmmnwaeqYbS3chYnrFeBn7d3L6f6FtkF6OvKh4MBnEuY5mfdGdV06oWrtjrCX7FvG3khHmtpur7fecqPiio2OKNccy2z94cOemmRBPsk3F/WaPDzKpacm2uXdOL/ADCmKI7SRMjsIKN4syRnkCzJAUZQnyhvlCfKAU5IuuGOQLrgirI7pIrLIrjJLvaRxDNqT6ab7F75/UA9wx7hmWxc5voU3T7oOK8WNse3Ol0KYV+ubcpeCCtZRwF21Nu0w95B+Vt4civnS+VLgijXsHKv/rXTkvQj7yHgh7szdiFemkUvYAq2Rh2Wz8pYufqS4RNrh1aJH3GwFHgi/VToB1SizE5hEkQAB9AAPmh9ADlxOXWSABXlQiKWIn1F0AFVmzIPqRTu2DW/NRoNA0AyGRunVLjCL9iKFm5Vfmx5PyW19xvuSfOQgPPf/VLI9C6+PdZI+/wPNXRy8lf76noHIQeTQHnktlbR/wD2Xe3ksilsfaD+N2/Rj+x6P5JdgeRXYB5lPd7Olxyrfow/Yilujky45N32V+R6l5FdgeSXYB5X/wChzl0rr3/u19xJD/x1U+l5SXyrJv8AM9R8kuwPJoDzqj/x7jR/6Ye1ajXG3Qphwriu5I2PIQckDP07v1x81FyrZcF5qGugaAU4YiXUSxoRYACJVnaidAB80PoAAAAAAAAAAAAAAAAAAAAAAAAAAAAAAAAAAAAAAAAAAAAAAAAAAAAAAAf/2Q=="/>
          <p:cNvSpPr>
            <a:spLocks noChangeAspect="1" noChangeArrowheads="1"/>
          </p:cNvSpPr>
          <p:nvPr/>
        </p:nvSpPr>
        <p:spPr bwMode="auto">
          <a:xfrm>
            <a:off x="307975" y="-2185988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8" name="Picture 6" descr="http://www.codeforest.net/wp-content/uploads/2010/09/Database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508" y="4596785"/>
            <a:ext cx="1072434" cy="107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011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GB" sz="2400" dirty="0" smtClean="0"/>
              <a:t>Metadata is the mechanism that enables access and preservation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GB" sz="2400" dirty="0" smtClean="0"/>
              <a:t>OAIS and PREMIS provide great guidance for digital content</a:t>
            </a: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GB" sz="2000" dirty="0" smtClean="0"/>
              <a:t>Provides a degree of freedom </a:t>
            </a:r>
            <a:r>
              <a:rPr lang="en-GB" sz="2000" dirty="0"/>
              <a:t>for </a:t>
            </a:r>
            <a:r>
              <a:rPr lang="en-GB" sz="2000" dirty="0" smtClean="0"/>
              <a:t>implementation</a:t>
            </a: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endParaRPr lang="en-GB" sz="2000" dirty="0"/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GB" sz="2400" dirty="0" smtClean="0"/>
              <a:t>Not a one size fits all approach</a:t>
            </a: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GB" sz="2000" dirty="0" smtClean="0"/>
              <a:t>The next presentations will illustrate this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endParaRPr lang="en-GB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534400" cy="685800"/>
          </a:xfrm>
        </p:spPr>
        <p:txBody>
          <a:bodyPr/>
          <a:lstStyle/>
          <a:p>
            <a:r>
              <a:rPr lang="en-US" altLang="en-US" sz="2800" b="1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623155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0"/>
            <a:ext cx="8229600" cy="1981200"/>
          </a:xfrm>
        </p:spPr>
        <p:txBody>
          <a:bodyPr/>
          <a:lstStyle/>
          <a:p>
            <a:pPr marL="0" indent="0" algn="ctr">
              <a:buNone/>
            </a:pPr>
            <a:r>
              <a:rPr lang="en-GB" sz="2400" dirty="0" smtClean="0"/>
              <a:t>Mark Evans </a:t>
            </a:r>
          </a:p>
          <a:p>
            <a:pPr marL="0" indent="0" algn="ctr">
              <a:buNone/>
            </a:pPr>
            <a:r>
              <a:rPr lang="en-GB" sz="2400" dirty="0" smtClean="0">
                <a:hlinkClick r:id="rId2"/>
              </a:rPr>
              <a:t>mevans@historyassociates.com</a:t>
            </a:r>
            <a:endParaRPr lang="en-GB" sz="2400" dirty="0" smtClean="0"/>
          </a:p>
          <a:p>
            <a:pPr marL="0" indent="0" algn="ctr">
              <a:buNone/>
            </a:pPr>
            <a:endParaRPr lang="en-GB" sz="2400" dirty="0" smtClean="0"/>
          </a:p>
          <a:p>
            <a:pPr marL="0" indent="0" algn="ctr">
              <a:buNone/>
            </a:pPr>
            <a:r>
              <a:rPr lang="en-GB" sz="2400" dirty="0" smtClean="0">
                <a:hlinkClick r:id="rId3"/>
              </a:rPr>
              <a:t>http://www.historyassociates.com</a:t>
            </a: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6400" y="2133600"/>
            <a:ext cx="6248400" cy="685800"/>
          </a:xfrm>
        </p:spPr>
        <p:txBody>
          <a:bodyPr/>
          <a:lstStyle/>
          <a:p>
            <a:r>
              <a:rPr lang="en-US" altLang="en-US" sz="2800" b="1" dirty="0" smtClean="0"/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1544970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95800"/>
          </a:xfrm>
        </p:spPr>
        <p:txBody>
          <a:bodyPr/>
          <a:lstStyle/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GB" sz="2400" dirty="0" smtClean="0"/>
              <a:t>Why metadata is important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GB" sz="2400" dirty="0" smtClean="0"/>
              <a:t>Metadata landscape in digital preservation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GB" sz="2400" dirty="0" smtClean="0"/>
              <a:t>Guiding efforts and standards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GB" sz="2400" dirty="0" smtClean="0"/>
              <a:t>Contrasting approaches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534400" cy="685800"/>
          </a:xfrm>
        </p:spPr>
        <p:txBody>
          <a:bodyPr/>
          <a:lstStyle/>
          <a:p>
            <a:r>
              <a:rPr lang="en-US" altLang="en-US" sz="2800" b="1" dirty="0" smtClean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672418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76400"/>
            <a:ext cx="7604290" cy="26670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urier" pitchFamily="49" charset="0"/>
                <a:cs typeface="Arial" panose="020B0604020202020204" pitchFamily="34" charset="0"/>
              </a:rPr>
              <a:t>101101001000101010100001111100100101001001000101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urier" pitchFamily="49" charset="0"/>
                <a:cs typeface="Arial" panose="020B0604020202020204" pitchFamily="34" charset="0"/>
              </a:rPr>
              <a:t>010101010000111100101001011011100000111101110110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urier" pitchFamily="49" charset="0"/>
                <a:cs typeface="Arial" panose="020B0604020202020204" pitchFamily="34" charset="0"/>
              </a:rPr>
              <a:t>101101001000101010100001111100100101001001000101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urier" pitchFamily="49" charset="0"/>
                <a:cs typeface="Arial" panose="020B0604020202020204" pitchFamily="34" charset="0"/>
              </a:rPr>
              <a:t>010101010000111100101001011011100000111101110110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urier" pitchFamily="49" charset="0"/>
                <a:cs typeface="Arial" panose="020B0604020202020204" pitchFamily="34" charset="0"/>
              </a:rPr>
              <a:t>010101000001111100111111001111110011110001100011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urier" pitchFamily="49" charset="0"/>
                <a:cs typeface="Arial" panose="020B0604020202020204" pitchFamily="34" charset="0"/>
              </a:rPr>
              <a:t>101101001000101010100001111100100101001001000101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urier" pitchFamily="49" charset="0"/>
                <a:cs typeface="Arial" panose="020B0604020202020204" pitchFamily="34" charset="0"/>
              </a:rPr>
              <a:t>010101010000111100101001011011100000111101110110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980" y="5285006"/>
            <a:ext cx="79986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Metadata enables the information to be discovered and accessed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Metadata informs future preservation actions to ensure </a:t>
            </a:r>
          </a:p>
          <a:p>
            <a:r>
              <a:rPr lang="en-US" sz="2000" dirty="0" smtClean="0"/>
              <a:t>       continued access</a:t>
            </a:r>
            <a:endParaRPr lang="en-US" sz="24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685800"/>
          </a:xfrm>
        </p:spPr>
        <p:txBody>
          <a:bodyPr/>
          <a:lstStyle/>
          <a:p>
            <a:pPr algn="ctr"/>
            <a:r>
              <a:rPr lang="en-US" altLang="en-US" sz="3600" b="1" dirty="0" smtClean="0"/>
              <a:t>Why is Metadata Important?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718231" y="1326713"/>
            <a:ext cx="7655775" cy="3894356"/>
            <a:chOff x="478576" y="1390650"/>
            <a:chExt cx="7655775" cy="3894356"/>
          </a:xfrm>
        </p:grpSpPr>
        <p:pic>
          <p:nvPicPr>
            <p:cNvPr id="13" name="Picture 2" descr="question-mark r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1524000"/>
              <a:ext cx="852488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question-mark r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2638425"/>
              <a:ext cx="852488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question-mark r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7044" y="1552575"/>
              <a:ext cx="852488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question-mark r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863" y="3209925"/>
              <a:ext cx="852488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905000" y="4638675"/>
              <a:ext cx="48824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 binary sequence is meaningless by itself</a:t>
              </a:r>
            </a:p>
            <a:p>
              <a:endParaRPr lang="en-US" dirty="0"/>
            </a:p>
          </p:txBody>
        </p:sp>
        <p:pic>
          <p:nvPicPr>
            <p:cNvPr id="19" name="Picture 2" descr="question-mark r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576" y="2238375"/>
              <a:ext cx="852488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question-mark r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6376" y="1390650"/>
              <a:ext cx="852488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question-mark r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7364" y="3200400"/>
              <a:ext cx="852488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question-mark r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6076" y="2057400"/>
              <a:ext cx="852488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question-mark r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9057" y="3181350"/>
              <a:ext cx="852488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27804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3375" y="1600200"/>
            <a:ext cx="8229600" cy="198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i="1" dirty="0" smtClean="0"/>
              <a:t>What metadata is necessary to </a:t>
            </a:r>
            <a:r>
              <a:rPr lang="en-US" b="1" i="1" u="sng" dirty="0" smtClean="0"/>
              <a:t>preserve</a:t>
            </a:r>
            <a:r>
              <a:rPr lang="en-US" b="1" i="1" dirty="0" smtClean="0"/>
              <a:t> </a:t>
            </a:r>
            <a:r>
              <a:rPr lang="en-US" i="1" dirty="0" smtClean="0"/>
              <a:t>digital objects so that they remain </a:t>
            </a:r>
            <a:r>
              <a:rPr lang="en-US" b="1" i="1" u="sng" dirty="0" smtClean="0"/>
              <a:t>accessible</a:t>
            </a:r>
            <a:r>
              <a:rPr lang="en-US" i="1" dirty="0" smtClean="0"/>
              <a:t> and </a:t>
            </a:r>
            <a:r>
              <a:rPr lang="en-US" b="1" i="1" u="sng" dirty="0" smtClean="0"/>
              <a:t>authentic</a:t>
            </a:r>
            <a:r>
              <a:rPr lang="en-US" i="1" dirty="0" smtClean="0"/>
              <a:t> over time?</a:t>
            </a:r>
          </a:p>
        </p:txBody>
      </p:sp>
      <p:pic>
        <p:nvPicPr>
          <p:cNvPr id="3078" name="Picture 6" descr="http://www.clker.com/cliparts/i/X/D/N/j/p/icon-with-question-mark-m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7550" y="3505200"/>
            <a:ext cx="2600325" cy="2600325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534400" cy="685800"/>
          </a:xfrm>
        </p:spPr>
        <p:txBody>
          <a:bodyPr/>
          <a:lstStyle/>
          <a:p>
            <a:pPr algn="ctr"/>
            <a:r>
              <a:rPr lang="en-US" altLang="en-US" sz="3600" b="1" dirty="0" smtClean="0"/>
              <a:t>The Big Question</a:t>
            </a:r>
          </a:p>
        </p:txBody>
      </p:sp>
    </p:spTree>
    <p:extLst>
      <p:ext uri="{BB962C8B-B14F-4D97-AF65-F5344CB8AC3E}">
        <p14:creationId xmlns:p14="http://schemas.microsoft.com/office/powerpoint/2010/main" val="2664791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534400" cy="685800"/>
          </a:xfrm>
        </p:spPr>
        <p:txBody>
          <a:bodyPr/>
          <a:lstStyle/>
          <a:p>
            <a:pPr algn="ctr"/>
            <a:r>
              <a:rPr lang="en-US" altLang="en-US" sz="2800" b="1" dirty="0" smtClean="0"/>
              <a:t>Metadata Landscape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914400" y="1676400"/>
            <a:ext cx="2819400" cy="762000"/>
          </a:xfrm>
          <a:prstGeom prst="roundRect">
            <a:avLst/>
          </a:prstGeom>
          <a:solidFill>
            <a:srgbClr val="95CA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Descriptive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124200" y="2762250"/>
            <a:ext cx="2819400" cy="7620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Structural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24200" y="3886200"/>
            <a:ext cx="2819400" cy="762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Technical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914900" y="5029200"/>
            <a:ext cx="2819400" cy="762000"/>
          </a:xfrm>
          <a:prstGeom prst="round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Administrative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14800" y="2609850"/>
            <a:ext cx="4419600" cy="3962400"/>
            <a:chOff x="4114800" y="2609850"/>
            <a:chExt cx="4419600" cy="3962400"/>
          </a:xfrm>
        </p:grpSpPr>
        <p:sp>
          <p:nvSpPr>
            <p:cNvPr id="10" name="Oval 9"/>
            <p:cNvSpPr/>
            <p:nvPr/>
          </p:nvSpPr>
          <p:spPr>
            <a:xfrm>
              <a:off x="4114800" y="2609850"/>
              <a:ext cx="4419600" cy="3962400"/>
            </a:xfrm>
            <a:prstGeom prst="ellipse">
              <a:avLst/>
            </a:prstGeom>
            <a:solidFill>
              <a:schemeClr val="bg1">
                <a:lumMod val="95000"/>
                <a:alpha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066582" y="4101525"/>
              <a:ext cx="26677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Preservation</a:t>
              </a:r>
              <a:endParaRPr lang="en-US" sz="3200" b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8100" y="1038225"/>
            <a:ext cx="4419600" cy="3962400"/>
            <a:chOff x="38100" y="1038225"/>
            <a:chExt cx="4419600" cy="3962400"/>
          </a:xfrm>
        </p:grpSpPr>
        <p:sp>
          <p:nvSpPr>
            <p:cNvPr id="3" name="Oval 2"/>
            <p:cNvSpPr/>
            <p:nvPr/>
          </p:nvSpPr>
          <p:spPr>
            <a:xfrm>
              <a:off x="38100" y="1038225"/>
              <a:ext cx="4419600" cy="3962400"/>
            </a:xfrm>
            <a:prstGeom prst="ellipse">
              <a:avLst/>
            </a:prstGeom>
            <a:solidFill>
              <a:schemeClr val="bg1">
                <a:lumMod val="95000"/>
                <a:alpha val="87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71600" y="2558475"/>
              <a:ext cx="161935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Access</a:t>
              </a:r>
              <a:endParaRPr 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050025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80" name="Text Box 16"/>
          <p:cNvSpPr txBox="1">
            <a:spLocks noChangeArrowheads="1"/>
          </p:cNvSpPr>
          <p:nvPr/>
        </p:nvSpPr>
        <p:spPr bwMode="auto">
          <a:xfrm>
            <a:off x="453356" y="1708751"/>
            <a:ext cx="8458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400" dirty="0" smtClean="0"/>
              <a:t>Open Archival Information System (OAIS) Reference Model</a:t>
            </a:r>
          </a:p>
          <a:p>
            <a:pPr lvl="1" algn="l"/>
            <a:endParaRPr lang="en-US" sz="2000" dirty="0" smtClean="0"/>
          </a:p>
          <a:p>
            <a:pPr algn="l"/>
            <a:endParaRPr lang="en-US" sz="2000" dirty="0" smtClean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34192" y="381000"/>
            <a:ext cx="8534400" cy="685800"/>
          </a:xfrm>
        </p:spPr>
        <p:txBody>
          <a:bodyPr/>
          <a:lstStyle/>
          <a:p>
            <a:pPr algn="ctr"/>
            <a:r>
              <a:rPr lang="en-US" altLang="en-US" sz="2800" b="1" dirty="0" smtClean="0"/>
              <a:t>We have Some Guidance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33400" y="2590800"/>
            <a:ext cx="8077200" cy="2952929"/>
            <a:chOff x="533400" y="2590800"/>
            <a:chExt cx="8077200" cy="2952929"/>
          </a:xfrm>
        </p:grpSpPr>
        <p:grpSp>
          <p:nvGrpSpPr>
            <p:cNvPr id="2" name="Group 1"/>
            <p:cNvGrpSpPr/>
            <p:nvPr/>
          </p:nvGrpSpPr>
          <p:grpSpPr>
            <a:xfrm>
              <a:off x="533400" y="2590800"/>
              <a:ext cx="8077200" cy="1066800"/>
              <a:chOff x="457200" y="4572000"/>
              <a:chExt cx="8077200" cy="1066800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3592585" y="4767169"/>
                <a:ext cx="1817615" cy="6297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/>
                  <a:t>Representation Information</a:t>
                </a:r>
                <a:endParaRPr lang="en-US" sz="1600" b="1" dirty="0"/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3463255" y="4637056"/>
                <a:ext cx="1747706" cy="910787"/>
              </a:xfrm>
              <a:prstGeom prst="rect">
                <a:avLst/>
              </a:prstGeom>
              <a:noFill/>
              <a:ln w="28575" cap="flat" cmpd="sng" algn="ctr">
                <a:solidFill>
                  <a:srgbClr val="0A538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86400" tIns="43200" rIns="86400" bIns="432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A5385"/>
                  </a:solidFill>
                  <a:effectLst/>
                  <a:latin typeface="Arial" pitchFamily="34" charset="0"/>
                  <a:cs typeface="Times New Roman" pitchFamily="18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33400" y="4736123"/>
                <a:ext cx="1048624" cy="6297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/>
                  <a:t>Data Object</a:t>
                </a:r>
                <a:endParaRPr lang="en-US" sz="1600" b="1" dirty="0"/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457200" y="4637056"/>
                <a:ext cx="1747706" cy="910787"/>
              </a:xfrm>
              <a:prstGeom prst="rect">
                <a:avLst/>
              </a:prstGeom>
              <a:noFill/>
              <a:ln w="28575" cap="flat" cmpd="sng" algn="ctr">
                <a:solidFill>
                  <a:srgbClr val="0A538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86400" tIns="43200" rIns="86400" bIns="432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A5385"/>
                  </a:solidFill>
                  <a:effectLst/>
                  <a:latin typeface="Arial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335785" y="4767169"/>
                <a:ext cx="1589015" cy="6297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b="1" dirty="0" smtClean="0"/>
                  <a:t>Information Object</a:t>
                </a:r>
                <a:endParaRPr lang="en-US" sz="1600" b="1" dirty="0"/>
              </a:p>
            </p:txBody>
          </p:sp>
          <p:sp>
            <p:nvSpPr>
              <p:cNvPr id="43" name="Right Arrow 42"/>
              <p:cNvSpPr/>
              <p:nvPr/>
            </p:nvSpPr>
            <p:spPr bwMode="auto">
              <a:xfrm>
                <a:off x="2414631" y="4897281"/>
                <a:ext cx="838899" cy="260226"/>
              </a:xfrm>
              <a:prstGeom prst="rightArrow">
                <a:avLst/>
              </a:prstGeom>
              <a:noFill/>
              <a:ln w="28575" cap="flat" cmpd="sng" algn="ctr">
                <a:solidFill>
                  <a:srgbClr val="0A538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86400" tIns="43200" rIns="86400" bIns="432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A5385"/>
                  </a:solidFill>
                  <a:effectLst/>
                  <a:latin typeface="Arial" pitchFamily="34" charset="0"/>
                  <a:cs typeface="Times New Roman" pitchFamily="18" charset="0"/>
                </a:endParaRPr>
              </a:p>
            </p:txBody>
          </p:sp>
          <p:sp>
            <p:nvSpPr>
              <p:cNvPr id="44" name="Right Arrow 43"/>
              <p:cNvSpPr/>
              <p:nvPr/>
            </p:nvSpPr>
            <p:spPr bwMode="auto">
              <a:xfrm>
                <a:off x="5350778" y="4897281"/>
                <a:ext cx="838899" cy="260226"/>
              </a:xfrm>
              <a:prstGeom prst="rightArrow">
                <a:avLst/>
              </a:prstGeom>
              <a:noFill/>
              <a:ln w="28575" cap="flat" cmpd="sng" algn="ctr">
                <a:solidFill>
                  <a:srgbClr val="0A538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86400" tIns="43200" rIns="86400" bIns="432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A5385"/>
                  </a:solidFill>
                  <a:effectLst/>
                  <a:latin typeface="Arial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354282" y="4572000"/>
                <a:ext cx="107471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2060"/>
                    </a:solidFill>
                  </a:rPr>
                  <a:t>Interpreted</a:t>
                </a:r>
                <a:r>
                  <a:rPr lang="en-US" sz="1400" b="1" dirty="0" smtClean="0">
                    <a:solidFill>
                      <a:schemeClr val="bg2"/>
                    </a:solidFill>
                  </a:rPr>
                  <a:t> </a:t>
                </a:r>
              </a:p>
              <a:p>
                <a:endParaRPr lang="en-US" sz="1400" b="1" dirty="0" smtClean="0">
                  <a:solidFill>
                    <a:schemeClr val="bg2"/>
                  </a:solidFill>
                </a:endParaRPr>
              </a:p>
              <a:p>
                <a:endParaRPr lang="en-US" sz="600" b="1" dirty="0">
                  <a:solidFill>
                    <a:srgbClr val="002060"/>
                  </a:solidFill>
                </a:endParaRPr>
              </a:p>
              <a:p>
                <a:r>
                  <a:rPr lang="en-US" sz="1400" b="1" dirty="0" smtClean="0">
                    <a:solidFill>
                      <a:srgbClr val="002060"/>
                    </a:solidFill>
                  </a:rPr>
                  <a:t>using its</a:t>
                </a:r>
                <a:endParaRPr lang="en-US" sz="14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426419" y="4572000"/>
                <a:ext cx="6227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2060"/>
                    </a:solidFill>
                  </a:rPr>
                  <a:t>Yields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447800" y="4712338"/>
                <a:ext cx="609600" cy="76233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latin typeface="Courier New" pitchFamily="49" charset="0"/>
                    <a:cs typeface="Courier New" pitchFamily="49" charset="0"/>
                  </a:rPr>
                  <a:t>10010110100111001110</a:t>
                </a:r>
                <a:endParaRPr lang="en-US" sz="1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pic>
            <p:nvPicPr>
              <p:cNvPr id="48" name="Picture 4" descr="http://www.hiltonglobalmediacenter.com/assets/HILT/properties/America/HiltonSanDiegoBayfront/SanDiegoBayfrontBayview_FP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620000" y="4736123"/>
                <a:ext cx="819150" cy="842603"/>
              </a:xfrm>
              <a:prstGeom prst="rect">
                <a:avLst/>
              </a:prstGeom>
              <a:noFill/>
            </p:spPr>
          </p:pic>
          <p:sp>
            <p:nvSpPr>
              <p:cNvPr id="49" name="Rectangle 48"/>
              <p:cNvSpPr/>
              <p:nvPr/>
            </p:nvSpPr>
            <p:spPr bwMode="auto">
              <a:xfrm>
                <a:off x="6324600" y="4654062"/>
                <a:ext cx="2209800" cy="984738"/>
              </a:xfrm>
              <a:prstGeom prst="rect">
                <a:avLst/>
              </a:prstGeom>
              <a:noFill/>
              <a:ln w="28575" cap="flat" cmpd="sng" algn="ctr">
                <a:solidFill>
                  <a:srgbClr val="0A538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86400" tIns="43200" rIns="86400" bIns="432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A5385"/>
                  </a:solidFill>
                  <a:effectLst/>
                  <a:latin typeface="Arial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3" name="Left Brace 2"/>
            <p:cNvSpPr/>
            <p:nvPr/>
          </p:nvSpPr>
          <p:spPr>
            <a:xfrm rot="5400000">
              <a:off x="4146608" y="2628900"/>
              <a:ext cx="533400" cy="3200400"/>
            </a:xfrm>
            <a:prstGeom prst="leftBrac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43200" y="4343400"/>
              <a:ext cx="334650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</a:t>
              </a:r>
              <a:r>
                <a:rPr lang="en-US" dirty="0" smtClean="0"/>
                <a:t>nformation </a:t>
              </a:r>
              <a:r>
                <a:rPr lang="en-US" dirty="0"/>
                <a:t>necessary to render and understand the bit</a:t>
              </a:r>
            </a:p>
            <a:p>
              <a:pPr algn="ctr"/>
              <a:r>
                <a:rPr lang="en-US" dirty="0"/>
                <a:t>sequences constituting the </a:t>
              </a:r>
              <a:r>
                <a:rPr lang="en-US" dirty="0" smtClean="0"/>
                <a:t>digital </a:t>
              </a:r>
              <a:r>
                <a:rPr lang="en-US" dirty="0"/>
                <a:t>object.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41731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838200" y="1447798"/>
            <a:ext cx="4267200" cy="434340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99FF">
                  <a:gamma/>
                  <a:shade val="46275"/>
                  <a:invGamma/>
                </a:srgbClr>
              </a:gs>
              <a:gs pos="100000">
                <a:srgbClr val="6699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642134" y="1519534"/>
            <a:ext cx="28536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Information </a:t>
            </a:r>
            <a:r>
              <a:rPr lang="en-US" sz="2400" dirty="0" smtClean="0">
                <a:solidFill>
                  <a:schemeClr val="bg1"/>
                </a:solidFill>
              </a:rPr>
              <a:t>Objects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-228600" y="3657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AutoShape 20"/>
          <p:cNvSpPr>
            <a:spLocks noChangeArrowheads="1"/>
          </p:cNvSpPr>
          <p:nvPr/>
        </p:nvSpPr>
        <p:spPr bwMode="auto">
          <a:xfrm>
            <a:off x="1066800" y="2666998"/>
            <a:ext cx="1981200" cy="220980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100000">
                <a:srgbClr val="FF9900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9" name="AutoShape 21"/>
          <p:cNvSpPr>
            <a:spLocks noChangeArrowheads="1"/>
          </p:cNvSpPr>
          <p:nvPr/>
        </p:nvSpPr>
        <p:spPr bwMode="auto">
          <a:xfrm>
            <a:off x="3200400" y="2666999"/>
            <a:ext cx="1676400" cy="2209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33">
                  <a:gamma/>
                  <a:shade val="46275"/>
                  <a:invGamma/>
                </a:srgbClr>
              </a:gs>
              <a:gs pos="100000">
                <a:srgbClr val="33CC33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1143000" y="2686047"/>
            <a:ext cx="1844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Content Information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3032125" y="2727324"/>
            <a:ext cx="2073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Preservation Descriptive Information</a:t>
            </a:r>
          </a:p>
        </p:txBody>
      </p:sp>
      <p:sp>
        <p:nvSpPr>
          <p:cNvPr id="12" name="AutoShape 24"/>
          <p:cNvSpPr>
            <a:spLocks noChangeArrowheads="1"/>
          </p:cNvSpPr>
          <p:nvPr/>
        </p:nvSpPr>
        <p:spPr bwMode="auto">
          <a:xfrm>
            <a:off x="1028700" y="5014546"/>
            <a:ext cx="3810000" cy="42618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1181100" y="5029200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Packaging Information</a:t>
            </a:r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5883270" y="2799933"/>
            <a:ext cx="25939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2000" dirty="0"/>
              <a:t> Provenance</a:t>
            </a:r>
          </a:p>
          <a:p>
            <a:pPr algn="l">
              <a:buFontTx/>
              <a:buChar char="•"/>
            </a:pPr>
            <a:r>
              <a:rPr lang="en-US" sz="2000" dirty="0"/>
              <a:t> Context</a:t>
            </a:r>
          </a:p>
          <a:p>
            <a:pPr algn="l">
              <a:buFontTx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Reference (Identity)</a:t>
            </a:r>
            <a:endParaRPr lang="en-US" sz="2000" dirty="0"/>
          </a:p>
          <a:p>
            <a:pPr algn="l">
              <a:buFontTx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Fixity</a:t>
            </a:r>
          </a:p>
        </p:txBody>
      </p:sp>
      <p:sp>
        <p:nvSpPr>
          <p:cNvPr id="15" name="Rectangle 27"/>
          <p:cNvSpPr>
            <a:spLocks noChangeArrowheads="1"/>
          </p:cNvSpPr>
          <p:nvPr/>
        </p:nvSpPr>
        <p:spPr bwMode="auto">
          <a:xfrm>
            <a:off x="5791200" y="2807870"/>
            <a:ext cx="2667000" cy="13831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28"/>
          <p:cNvSpPr>
            <a:spLocks noChangeArrowheads="1"/>
          </p:cNvSpPr>
          <p:nvPr/>
        </p:nvSpPr>
        <p:spPr bwMode="auto">
          <a:xfrm>
            <a:off x="4876800" y="3200399"/>
            <a:ext cx="914400" cy="381000"/>
          </a:xfrm>
          <a:prstGeom prst="notchedRightArrow">
            <a:avLst>
              <a:gd name="adj1" fmla="val 50000"/>
              <a:gd name="adj2" fmla="val 6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29"/>
          <p:cNvSpPr>
            <a:spLocks noChangeArrowheads="1"/>
          </p:cNvSpPr>
          <p:nvPr/>
        </p:nvSpPr>
        <p:spPr bwMode="auto">
          <a:xfrm>
            <a:off x="1143000" y="2133599"/>
            <a:ext cx="3810000" cy="38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6600">
                  <a:gamma/>
                  <a:shade val="46275"/>
                  <a:invGamma/>
                </a:srgbClr>
              </a:gs>
              <a:gs pos="100000">
                <a:srgbClr val="CC6600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1219200" y="2143124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Descriptive Information</a:t>
            </a:r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228600" y="6096000"/>
            <a:ext cx="72869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Each Information </a:t>
            </a:r>
            <a:r>
              <a:rPr lang="en-US" dirty="0"/>
              <a:t>Object has associated r</a:t>
            </a:r>
            <a:r>
              <a:rPr lang="en-US" dirty="0" smtClean="0"/>
              <a:t>epresentation </a:t>
            </a:r>
            <a:r>
              <a:rPr lang="en-US" dirty="0"/>
              <a:t>i</a:t>
            </a:r>
            <a:r>
              <a:rPr lang="en-US" dirty="0" smtClean="0"/>
              <a:t>nformation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34192" y="381000"/>
            <a:ext cx="8534400" cy="685800"/>
          </a:xfrm>
        </p:spPr>
        <p:txBody>
          <a:bodyPr/>
          <a:lstStyle/>
          <a:p>
            <a:pPr algn="ctr"/>
            <a:r>
              <a:rPr lang="en-US" altLang="en-US" sz="2800" b="1" dirty="0" smtClean="0"/>
              <a:t>OAIS Information Model</a:t>
            </a:r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1181100" y="3508371"/>
            <a:ext cx="838200" cy="952499"/>
          </a:xfrm>
          <a:prstGeom prst="roundRect">
            <a:avLst>
              <a:gd name="adj" fmla="val 16667"/>
            </a:avLst>
          </a:prstGeom>
          <a:solidFill>
            <a:srgbClr val="A2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538" y="3566367"/>
            <a:ext cx="609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10101</a:t>
            </a:r>
          </a:p>
          <a:p>
            <a:r>
              <a:rPr lang="en-US" sz="1200" b="1" dirty="0" smtClean="0"/>
              <a:t>01010</a:t>
            </a:r>
          </a:p>
          <a:p>
            <a:r>
              <a:rPr lang="en-US" sz="1200" b="1" dirty="0" smtClean="0"/>
              <a:t>10101</a:t>
            </a:r>
          </a:p>
          <a:p>
            <a:r>
              <a:rPr lang="en-US" sz="1200" b="1" dirty="0" smtClean="0"/>
              <a:t>11001</a:t>
            </a:r>
            <a:endParaRPr lang="en-US" sz="1200" b="1" dirty="0"/>
          </a:p>
        </p:txBody>
      </p:sp>
      <p:sp>
        <p:nvSpPr>
          <p:cNvPr id="23" name="AutoShape 21"/>
          <p:cNvSpPr>
            <a:spLocks noChangeArrowheads="1"/>
          </p:cNvSpPr>
          <p:nvPr/>
        </p:nvSpPr>
        <p:spPr bwMode="auto">
          <a:xfrm>
            <a:off x="2133600" y="3517099"/>
            <a:ext cx="838200" cy="952499"/>
          </a:xfrm>
          <a:prstGeom prst="roundRect">
            <a:avLst>
              <a:gd name="adj" fmla="val 16667"/>
            </a:avLst>
          </a:prstGeom>
          <a:solidFill>
            <a:srgbClr val="A2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70263" y="3588603"/>
            <a:ext cx="609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10101</a:t>
            </a:r>
          </a:p>
          <a:p>
            <a:r>
              <a:rPr lang="en-US" sz="1200" b="1" dirty="0" smtClean="0"/>
              <a:t>01010</a:t>
            </a:r>
          </a:p>
          <a:p>
            <a:r>
              <a:rPr lang="en-US" sz="1200" b="1" dirty="0" smtClean="0"/>
              <a:t>10101</a:t>
            </a:r>
          </a:p>
          <a:p>
            <a:r>
              <a:rPr lang="en-US" sz="1200" b="1" dirty="0" smtClean="0"/>
              <a:t>11001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325203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04800" y="2667000"/>
            <a:ext cx="5975554" cy="522288"/>
            <a:chOff x="291" y="2688"/>
            <a:chExt cx="3625" cy="329"/>
          </a:xfrm>
        </p:grpSpPr>
        <p:sp>
          <p:nvSpPr>
            <p:cNvPr id="155658" name="Text Box 10"/>
            <p:cNvSpPr txBox="1">
              <a:spLocks noChangeArrowheads="1"/>
            </p:cNvSpPr>
            <p:nvPr/>
          </p:nvSpPr>
          <p:spPr bwMode="auto">
            <a:xfrm>
              <a:off x="291" y="2688"/>
              <a:ext cx="1375" cy="329"/>
            </a:xfrm>
            <a:prstGeom prst="rect">
              <a:avLst/>
            </a:prstGeom>
            <a:gradFill rotWithShape="0">
              <a:gsLst>
                <a:gs pos="0">
                  <a:srgbClr val="2B4579"/>
                </a:gs>
                <a:gs pos="100000">
                  <a:srgbClr val="75AFE9"/>
                </a:gs>
              </a:gsLst>
              <a:lin ang="0" scaled="1"/>
            </a:gra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38100" algn="ctr" rotWithShape="0">
                <a:srgbClr val="333333"/>
              </a:outerShdw>
            </a:effectLst>
          </p:spPr>
          <p:txBody>
            <a:bodyPr lIns="0" rIns="0" anchor="ctr"/>
            <a:lstStyle/>
            <a:p>
              <a:pPr algn="ctr" eaLnBrk="0" hangingPunct="0"/>
              <a:r>
                <a:rPr lang="en-US" sz="1400" b="1" dirty="0" smtClean="0">
                  <a:solidFill>
                    <a:schemeClr val="bg1"/>
                  </a:solidFill>
                </a:rPr>
                <a:t>File </a:t>
              </a:r>
              <a:r>
                <a:rPr lang="en-US" sz="1400" b="1" dirty="0">
                  <a:solidFill>
                    <a:schemeClr val="bg1"/>
                  </a:solidFill>
                </a:rPr>
                <a:t>Format</a:t>
              </a:r>
            </a:p>
          </p:txBody>
        </p:sp>
        <p:sp>
          <p:nvSpPr>
            <p:cNvPr id="155659" name="Text Box 11"/>
            <p:cNvSpPr txBox="1">
              <a:spLocks noChangeArrowheads="1"/>
            </p:cNvSpPr>
            <p:nvPr/>
          </p:nvSpPr>
          <p:spPr bwMode="auto">
            <a:xfrm>
              <a:off x="1920" y="2755"/>
              <a:ext cx="199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400" b="1" dirty="0" smtClean="0"/>
                <a:t>PDF v1.4 Portable Document Format</a:t>
              </a:r>
              <a:endParaRPr lang="en-US" sz="1400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23850" y="5257800"/>
            <a:ext cx="5972713" cy="460616"/>
            <a:chOff x="304800" y="2053984"/>
            <a:chExt cx="5972713" cy="460616"/>
          </a:xfrm>
        </p:grpSpPr>
        <p:sp>
          <p:nvSpPr>
            <p:cNvPr id="155661" name="Text Box 13"/>
            <p:cNvSpPr txBox="1">
              <a:spLocks noChangeArrowheads="1"/>
            </p:cNvSpPr>
            <p:nvPr/>
          </p:nvSpPr>
          <p:spPr bwMode="auto">
            <a:xfrm>
              <a:off x="304800" y="2053984"/>
              <a:ext cx="2266590" cy="460616"/>
            </a:xfrm>
            <a:prstGeom prst="rect">
              <a:avLst/>
            </a:prstGeom>
            <a:gradFill rotWithShape="0">
              <a:gsLst>
                <a:gs pos="0">
                  <a:srgbClr val="2B4579"/>
                </a:gs>
                <a:gs pos="100000">
                  <a:srgbClr val="75AFE9"/>
                </a:gs>
              </a:gsLst>
              <a:lin ang="0" scaled="1"/>
            </a:gra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38100" algn="ctr" rotWithShape="0">
                <a:srgbClr val="333333"/>
              </a:outerShdw>
            </a:effectLst>
          </p:spPr>
          <p:txBody>
            <a:bodyPr lIns="0" rIns="0" anchor="ctr"/>
            <a:lstStyle/>
            <a:p>
              <a:pPr algn="ctr" eaLnBrk="0" hangingPunct="0"/>
              <a:r>
                <a:rPr lang="en-US" sz="1400" b="1" dirty="0" smtClean="0">
                  <a:solidFill>
                    <a:schemeClr val="bg1"/>
                  </a:solidFill>
                </a:rPr>
                <a:t>Fixity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55662" name="Text Box 14"/>
            <p:cNvSpPr txBox="1">
              <a:spLocks noChangeArrowheads="1"/>
            </p:cNvSpPr>
            <p:nvPr/>
          </p:nvSpPr>
          <p:spPr bwMode="auto">
            <a:xfrm>
              <a:off x="2971800" y="2053984"/>
              <a:ext cx="3305713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400" b="1" dirty="0" smtClean="0"/>
                <a:t>SHA1=2323A563DF4329DA234E1234</a:t>
              </a:r>
              <a:endParaRPr lang="en-US" sz="4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04800" y="1981200"/>
            <a:ext cx="6950692" cy="523220"/>
            <a:chOff x="287092" y="4886980"/>
            <a:chExt cx="6950692" cy="523220"/>
          </a:xfrm>
        </p:grpSpPr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287092" y="4887912"/>
              <a:ext cx="2284760" cy="522288"/>
            </a:xfrm>
            <a:prstGeom prst="rect">
              <a:avLst/>
            </a:prstGeom>
            <a:gradFill rotWithShape="0">
              <a:gsLst>
                <a:gs pos="0">
                  <a:srgbClr val="2B4579"/>
                </a:gs>
                <a:gs pos="100000">
                  <a:srgbClr val="75AFE9"/>
                </a:gs>
              </a:gsLst>
              <a:lin ang="0" scaled="1"/>
            </a:gra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38100" algn="ctr" rotWithShape="0">
                <a:srgbClr val="333333"/>
              </a:outerShdw>
            </a:effectLst>
          </p:spPr>
          <p:txBody>
            <a:bodyPr lIns="0" rIns="0" anchor="ctr"/>
            <a:lstStyle/>
            <a:p>
              <a:pPr algn="ctr" eaLnBrk="0" hangingPunct="0"/>
              <a:r>
                <a:rPr lang="en-US" sz="1400" b="1" dirty="0" smtClean="0">
                  <a:solidFill>
                    <a:schemeClr val="bg1"/>
                  </a:solidFill>
                </a:rPr>
                <a:t>Identity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2971800" y="4886980"/>
              <a:ext cx="42659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en-US" sz="1400" b="1" dirty="0" err="1" smtClean="0"/>
                <a:t>FileName</a:t>
              </a:r>
              <a:r>
                <a:rPr lang="en-US" sz="1400" b="1" dirty="0" smtClean="0"/>
                <a:t> = HF2653.pdf</a:t>
              </a:r>
            </a:p>
            <a:p>
              <a:r>
                <a:rPr lang="en-US" sz="1400" b="1" dirty="0" smtClean="0"/>
                <a:t>UUID = f81d4fae-7dec-11d0-a765-00a0c91e6bf6</a:t>
              </a:r>
              <a:endParaRPr lang="en-US" sz="1400" b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04800" y="3372646"/>
            <a:ext cx="5882603" cy="755334"/>
            <a:chOff x="287092" y="3448050"/>
            <a:chExt cx="5882603" cy="755334"/>
          </a:xfrm>
        </p:grpSpPr>
        <p:sp>
          <p:nvSpPr>
            <p:cNvPr id="155655" name="Text Box 7"/>
            <p:cNvSpPr txBox="1">
              <a:spLocks noChangeArrowheads="1"/>
            </p:cNvSpPr>
            <p:nvPr/>
          </p:nvSpPr>
          <p:spPr bwMode="auto">
            <a:xfrm>
              <a:off x="287092" y="3448050"/>
              <a:ext cx="2284759" cy="590550"/>
            </a:xfrm>
            <a:prstGeom prst="rect">
              <a:avLst/>
            </a:prstGeom>
            <a:gradFill rotWithShape="0">
              <a:gsLst>
                <a:gs pos="0">
                  <a:srgbClr val="2B4579"/>
                </a:gs>
                <a:gs pos="100000">
                  <a:srgbClr val="75AFE9"/>
                </a:gs>
              </a:gsLst>
              <a:lin ang="0" scaled="1"/>
            </a:gra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38100" algn="ctr" rotWithShape="0">
                <a:srgbClr val="333333"/>
              </a:outerShdw>
            </a:effectLst>
          </p:spPr>
          <p:txBody>
            <a:bodyPr lIns="0" rIns="0" anchor="ctr"/>
            <a:lstStyle/>
            <a:p>
              <a:pPr algn="ctr" eaLnBrk="0" hangingPunct="0"/>
              <a:r>
                <a:rPr lang="en-US" sz="1400" b="1" dirty="0" smtClean="0">
                  <a:solidFill>
                    <a:schemeClr val="bg1"/>
                  </a:solidFill>
                </a:rPr>
                <a:t>Environment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Text Box 11"/>
            <p:cNvSpPr txBox="1">
              <a:spLocks noChangeArrowheads="1"/>
            </p:cNvSpPr>
            <p:nvPr/>
          </p:nvSpPr>
          <p:spPr bwMode="auto">
            <a:xfrm>
              <a:off x="3017870" y="3464720"/>
              <a:ext cx="3151825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400" b="1" dirty="0" smtClean="0"/>
                <a:t>Operating System  = Windows v7.1</a:t>
              </a:r>
            </a:p>
            <a:p>
              <a:pPr algn="l"/>
              <a:r>
                <a:rPr lang="en-US" sz="1400" b="1" dirty="0" smtClean="0"/>
                <a:t>Application = Adobe Acrobat 12</a:t>
              </a:r>
            </a:p>
            <a:p>
              <a:pPr algn="l"/>
              <a:r>
                <a:rPr lang="en-US" sz="1400" b="1" dirty="0" smtClean="0"/>
                <a:t> </a:t>
              </a:r>
              <a:endParaRPr lang="en-US" sz="1400" b="1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23850" y="4114799"/>
            <a:ext cx="4733389" cy="1061830"/>
            <a:chOff x="304800" y="2636837"/>
            <a:chExt cx="4733389" cy="670891"/>
          </a:xfrm>
        </p:grpSpPr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304800" y="2641600"/>
              <a:ext cx="2267052" cy="635000"/>
            </a:xfrm>
            <a:prstGeom prst="rect">
              <a:avLst/>
            </a:prstGeom>
            <a:gradFill rotWithShape="0">
              <a:gsLst>
                <a:gs pos="0">
                  <a:srgbClr val="2B4579"/>
                </a:gs>
                <a:gs pos="100000">
                  <a:srgbClr val="75AFE9"/>
                </a:gs>
              </a:gsLst>
              <a:lin ang="0" scaled="1"/>
            </a:gra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38100" algn="ctr" rotWithShape="0">
                <a:srgbClr val="333333"/>
              </a:outerShdw>
            </a:effectLst>
          </p:spPr>
          <p:txBody>
            <a:bodyPr lIns="0" rIns="0" anchor="ctr"/>
            <a:lstStyle/>
            <a:p>
              <a:pPr algn="ctr" eaLnBrk="0" hangingPunct="0"/>
              <a:r>
                <a:rPr lang="en-US" sz="1400" b="1" dirty="0" smtClean="0">
                  <a:solidFill>
                    <a:schemeClr val="bg1"/>
                  </a:solidFill>
                </a:rPr>
                <a:t>Technical  Properties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Text Box 14"/>
            <p:cNvSpPr txBox="1">
              <a:spLocks noChangeArrowheads="1"/>
            </p:cNvSpPr>
            <p:nvPr/>
          </p:nvSpPr>
          <p:spPr bwMode="auto">
            <a:xfrm>
              <a:off x="2987628" y="2636837"/>
              <a:ext cx="2050561" cy="670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400" b="1" dirty="0" smtClean="0"/>
                <a:t>Size =  25654 bytes, </a:t>
              </a:r>
            </a:p>
            <a:p>
              <a:pPr algn="l">
                <a:lnSpc>
                  <a:spcPct val="90000"/>
                </a:lnSpc>
              </a:pPr>
              <a:r>
                <a:rPr lang="en-US" sz="1400" b="1" dirty="0" smtClean="0"/>
                <a:t>Number of pages = 3</a:t>
              </a:r>
            </a:p>
            <a:p>
              <a:pPr algn="l">
                <a:lnSpc>
                  <a:spcPct val="90000"/>
                </a:lnSpc>
              </a:pPr>
              <a:r>
                <a:rPr lang="en-US" sz="1400" b="1" dirty="0" smtClean="0"/>
                <a:t>Number of images = 2</a:t>
              </a:r>
            </a:p>
            <a:p>
              <a:pPr algn="l">
                <a:lnSpc>
                  <a:spcPct val="90000"/>
                </a:lnSpc>
              </a:pPr>
              <a:r>
                <a:rPr lang="en-US" sz="1400" b="1" dirty="0" smtClean="0"/>
                <a:t>Valid = True</a:t>
              </a:r>
            </a:p>
            <a:p>
              <a:pPr algn="l">
                <a:lnSpc>
                  <a:spcPct val="90000"/>
                </a:lnSpc>
              </a:pPr>
              <a:r>
                <a:rPr lang="en-US" sz="1400" b="1" dirty="0" smtClean="0"/>
                <a:t>Well Formed = true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23850" y="5879169"/>
            <a:ext cx="6605642" cy="674031"/>
            <a:chOff x="304800" y="1219200"/>
            <a:chExt cx="6605642" cy="486951"/>
          </a:xfrm>
        </p:grpSpPr>
        <p:sp>
          <p:nvSpPr>
            <p:cNvPr id="27" name="Text Box 13"/>
            <p:cNvSpPr txBox="1">
              <a:spLocks noChangeArrowheads="1"/>
            </p:cNvSpPr>
            <p:nvPr/>
          </p:nvSpPr>
          <p:spPr bwMode="auto">
            <a:xfrm>
              <a:off x="304800" y="1238716"/>
              <a:ext cx="2266590" cy="467435"/>
            </a:xfrm>
            <a:prstGeom prst="rect">
              <a:avLst/>
            </a:prstGeom>
            <a:gradFill rotWithShape="0">
              <a:gsLst>
                <a:gs pos="0">
                  <a:srgbClr val="2B4579"/>
                </a:gs>
                <a:gs pos="100000">
                  <a:srgbClr val="75AFE9"/>
                </a:gs>
              </a:gsLst>
              <a:lin ang="0" scaled="1"/>
            </a:gra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38100" algn="ctr" rotWithShape="0">
                <a:srgbClr val="333333"/>
              </a:outerShdw>
            </a:effectLst>
          </p:spPr>
          <p:txBody>
            <a:bodyPr lIns="0" rIns="0" anchor="ctr"/>
            <a:lstStyle/>
            <a:p>
              <a:pPr algn="ctr" eaLnBrk="0" hangingPunct="0"/>
              <a:r>
                <a:rPr lang="en-US" sz="1400" b="1" dirty="0" smtClean="0">
                  <a:solidFill>
                    <a:schemeClr val="bg1"/>
                  </a:solidFill>
                </a:rPr>
                <a:t>Provenance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2971800" y="1219200"/>
              <a:ext cx="3938642" cy="486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400" b="1" dirty="0"/>
                <a:t>C</a:t>
              </a:r>
              <a:r>
                <a:rPr lang="en-US" sz="1400" b="1" dirty="0" smtClean="0"/>
                <a:t>reated  = 10/5/2011, </a:t>
              </a:r>
            </a:p>
            <a:p>
              <a:pPr algn="l">
                <a:lnSpc>
                  <a:spcPct val="90000"/>
                </a:lnSpc>
              </a:pPr>
              <a:r>
                <a:rPr lang="en-US" sz="1400" b="1" dirty="0" smtClean="0"/>
                <a:t>Creating Application = Microsoft Office 2010</a:t>
              </a:r>
            </a:p>
            <a:p>
              <a:pPr algn="l">
                <a:lnSpc>
                  <a:spcPct val="90000"/>
                </a:lnSpc>
              </a:pPr>
              <a:r>
                <a:rPr lang="en-US" sz="1400" b="1" dirty="0" smtClean="0"/>
                <a:t>Last Modified = 8/12/2014</a:t>
              </a:r>
            </a:p>
          </p:txBody>
        </p:sp>
      </p:grp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234192" y="381000"/>
            <a:ext cx="8534400" cy="685800"/>
          </a:xfrm>
        </p:spPr>
        <p:txBody>
          <a:bodyPr/>
          <a:lstStyle/>
          <a:p>
            <a:pPr algn="ctr"/>
            <a:r>
              <a:rPr lang="en-US" altLang="en-US" sz="2800" b="1" dirty="0" smtClean="0"/>
              <a:t>Examples of Object Metadata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23850" y="1219200"/>
            <a:ext cx="7245906" cy="582613"/>
            <a:chOff x="381000" y="5715000"/>
            <a:chExt cx="7245906" cy="582613"/>
          </a:xfrm>
        </p:grpSpPr>
        <p:sp>
          <p:nvSpPr>
            <p:cNvPr id="155653" name="Text Box 5"/>
            <p:cNvSpPr txBox="1">
              <a:spLocks noChangeArrowheads="1"/>
            </p:cNvSpPr>
            <p:nvPr/>
          </p:nvSpPr>
          <p:spPr bwMode="auto">
            <a:xfrm>
              <a:off x="3008345" y="5715000"/>
              <a:ext cx="4618561" cy="582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</a:pPr>
              <a:r>
                <a:rPr lang="en-US" sz="1400" b="1" dirty="0"/>
                <a:t>11111111 11011000 11111111 11100000 00000000 </a:t>
              </a:r>
            </a:p>
            <a:p>
              <a:pPr algn="l">
                <a:lnSpc>
                  <a:spcPct val="90000"/>
                </a:lnSpc>
                <a:spcBef>
                  <a:spcPct val="50000"/>
                </a:spcBef>
              </a:pPr>
              <a:r>
                <a:rPr lang="en-US" sz="1400" b="1" dirty="0"/>
                <a:t>00010000 01001010 01000110 01001001 01000110</a:t>
              </a:r>
              <a:endParaRPr lang="en-US" sz="1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1000" y="5821640"/>
              <a:ext cx="22669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Binary Sequence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8101917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/>
              <a:t>What metadata enabling functions does a digital preservation </a:t>
            </a:r>
            <a:r>
              <a:rPr lang="en-GB" b="1" u="sng" dirty="0" smtClean="0"/>
              <a:t>system</a:t>
            </a:r>
            <a:r>
              <a:rPr lang="en-GB" dirty="0" smtClean="0"/>
              <a:t> need?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dirty="0" smtClean="0"/>
              <a:t>Understand structural Information: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dirty="0" smtClean="0"/>
              <a:t>Hierarchy of both records and files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dirty="0" smtClean="0"/>
              <a:t>Relationships between Records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dirty="0" smtClean="0"/>
              <a:t>Relationships between files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dirty="0" smtClean="0"/>
              <a:t>Relationships between Records &amp; Files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dirty="0" smtClean="0"/>
              <a:t>Technology-dependent information: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2900" dirty="0" smtClean="0"/>
              <a:t>Determine if preservation actions are needed (e.g., obsolete format)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GB" sz="2900" dirty="0" smtClean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dirty="0" smtClean="0"/>
              <a:t>Technology-independent information: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2900" dirty="0" smtClean="0"/>
              <a:t>Verify preservation actions were performed</a:t>
            </a:r>
            <a:endParaRPr lang="en-GB" sz="2900" dirty="0"/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2900" dirty="0" smtClean="0"/>
              <a:t>Maintain provenance of all entities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4192" y="381000"/>
            <a:ext cx="8534400" cy="685800"/>
          </a:xfrm>
        </p:spPr>
        <p:txBody>
          <a:bodyPr/>
          <a:lstStyle/>
          <a:p>
            <a:pPr algn="ctr"/>
            <a:r>
              <a:rPr lang="en-US" altLang="en-US" sz="2800" b="1" dirty="0" smtClean="0"/>
              <a:t>Beyond the Needs of Objects</a:t>
            </a:r>
          </a:p>
        </p:txBody>
      </p:sp>
    </p:spTree>
    <p:extLst>
      <p:ext uri="{BB962C8B-B14F-4D97-AF65-F5344CB8AC3E}">
        <p14:creationId xmlns:p14="http://schemas.microsoft.com/office/powerpoint/2010/main" val="22258118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-HAI">
  <a:themeElements>
    <a:clrScheme name="Eclipse-HAI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-HAI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-HAI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-HAI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-HAI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-HAI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-HAI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-HAI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-HAI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-HAI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-HAI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-HAI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xel-HAI">
  <a:themeElements>
    <a:clrScheme name="Pixel-HAI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-HAI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-HAI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-HAI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-HAI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-HAI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-HAI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-HAI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-HAI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-HAI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-HAI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-HAI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-HAI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-HAI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lass Layers-HAI">
  <a:themeElements>
    <a:clrScheme name="Glass Layers-HAI 5">
      <a:dk1>
        <a:srgbClr val="000000"/>
      </a:dk1>
      <a:lt1>
        <a:srgbClr val="CCECFF"/>
      </a:lt1>
      <a:dk2>
        <a:srgbClr val="000000"/>
      </a:dk2>
      <a:lt2>
        <a:srgbClr val="D6EDEE"/>
      </a:lt2>
      <a:accent1>
        <a:srgbClr val="E8F0F4"/>
      </a:accent1>
      <a:accent2>
        <a:srgbClr val="8EAAFA"/>
      </a:accent2>
      <a:accent3>
        <a:srgbClr val="E2F4FF"/>
      </a:accent3>
      <a:accent4>
        <a:srgbClr val="000000"/>
      </a:accent4>
      <a:accent5>
        <a:srgbClr val="F2F6F8"/>
      </a:accent5>
      <a:accent6>
        <a:srgbClr val="809AE3"/>
      </a:accent6>
      <a:hlink>
        <a:srgbClr val="0066FF"/>
      </a:hlink>
      <a:folHlink>
        <a:srgbClr val="9947FD"/>
      </a:folHlink>
    </a:clrScheme>
    <a:fontScheme name="Glass Layers-HAI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-HAI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-HAI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-HAI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-HAI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-HAI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-HAI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-HAI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-HAI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F16CE2080A941A97631A2178D81A7" ma:contentTypeVersion="0" ma:contentTypeDescription="Create a new document." ma:contentTypeScope="" ma:versionID="66faf36770918d95d3fef4c5db9d6b1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6C599F1-2221-4D5C-92D6-532A2AE7928D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10EF2E9-A775-4994-884A-A4FC43AE2D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D89CD4-8C75-4487-9C41-A1EFB61FEB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2937</TotalTime>
  <Words>1076</Words>
  <Application>Microsoft Office PowerPoint</Application>
  <PresentationFormat>On-screen Show (4:3)</PresentationFormat>
  <Paragraphs>282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Eclipse-HAI</vt:lpstr>
      <vt:lpstr>Pixel-HAI</vt:lpstr>
      <vt:lpstr>Glass Layers-HAI</vt:lpstr>
      <vt:lpstr>Digital Preservation -  Its all about the metadata right? </vt:lpstr>
      <vt:lpstr>Agenda</vt:lpstr>
      <vt:lpstr>Why is Metadata Important?</vt:lpstr>
      <vt:lpstr>The Big Question</vt:lpstr>
      <vt:lpstr>Metadata Landscape</vt:lpstr>
      <vt:lpstr>We have Some Guidance</vt:lpstr>
      <vt:lpstr>OAIS Information Model</vt:lpstr>
      <vt:lpstr>Examples of Object Metadata</vt:lpstr>
      <vt:lpstr>Beyond the Needs of Objects</vt:lpstr>
      <vt:lpstr>We Have Some More Guidance</vt:lpstr>
      <vt:lpstr>PREMIS – Examples</vt:lpstr>
      <vt:lpstr>PREMIS – Conformance</vt:lpstr>
      <vt:lpstr>Don’t Forget Access and Management Needs</vt:lpstr>
      <vt:lpstr>What About Other Standards?</vt:lpstr>
      <vt:lpstr>Dealing with Diversity</vt:lpstr>
      <vt:lpstr>Two Approaches </vt:lpstr>
      <vt:lpstr>Two Approaches cont..</vt:lpstr>
      <vt:lpstr>Conclusions</vt:lpstr>
      <vt:lpstr>Thank you for your attention</vt:lpstr>
    </vt:vector>
  </TitlesOfParts>
  <Company>History Associates Incoporated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Evans</dc:creator>
  <cp:lastModifiedBy>Rene Craig</cp:lastModifiedBy>
  <cp:revision>120</cp:revision>
  <cp:lastPrinted>2014-03-06T16:29:00Z</cp:lastPrinted>
  <dcterms:created xsi:type="dcterms:W3CDTF">2008-10-16T02:07:17Z</dcterms:created>
  <dcterms:modified xsi:type="dcterms:W3CDTF">2014-08-28T20:59:32Z</dcterms:modified>
</cp:coreProperties>
</file>