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6810" autoAdjust="0"/>
  </p:normalViewPr>
  <p:slideViewPr>
    <p:cSldViewPr>
      <p:cViewPr varScale="1">
        <p:scale>
          <a:sx n="36" d="100"/>
          <a:sy n="36" d="100"/>
        </p:scale>
        <p:origin x="-22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None/>
            </a:pPr>
            <a:endParaRPr lang="en-US" sz="1800" b="0" i="0" u="none" strike="noStrike" cap="none" baseline="0" dirty="0"/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Clr>
                <a:srgbClr val="000000"/>
              </a:buClr>
              <a:buSzPct val="101851"/>
              <a:buFont typeface="Arial"/>
              <a:buChar char="•"/>
            </a:pPr>
            <a:endParaRPr dirty="0"/>
          </a:p>
        </p:txBody>
      </p:sp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Clr>
                <a:srgbClr val="000000"/>
              </a:buClr>
              <a:buSzPct val="101851"/>
              <a:buFont typeface="Arial"/>
              <a:buChar char="•"/>
            </a:pPr>
            <a:endParaRPr lang="en-US" sz="1800" b="0" i="0" u="none" strike="noStrike" cap="none" baseline="0" dirty="0"/>
          </a:p>
        </p:txBody>
      </p:sp>
      <p:sp>
        <p:nvSpPr>
          <p:cNvPr id="136" name="Shape 13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 dirty="0"/>
          </a:p>
        </p:txBody>
      </p:sp>
      <p:sp>
        <p:nvSpPr>
          <p:cNvPr id="143" name="Shape 14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None/>
            </a:pPr>
            <a:endParaRPr lang="en-US" sz="1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Shape 15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None/>
            </a:pPr>
            <a:endParaRPr lang="en-US" sz="1800" b="0" i="0" u="none" strike="noStrike" cap="none" baseline="0" dirty="0"/>
          </a:p>
        </p:txBody>
      </p:sp>
      <p:sp>
        <p:nvSpPr>
          <p:cNvPr id="157" name="Shape 15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 dirty="0"/>
          </a:p>
        </p:txBody>
      </p:sp>
      <p:sp>
        <p:nvSpPr>
          <p:cNvPr id="164" name="Shape 16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None/>
            </a:pPr>
            <a:endParaRPr lang="en-US" sz="1800" b="0" i="0" u="none" strike="noStrike" cap="none" baseline="0" dirty="0"/>
          </a:p>
        </p:txBody>
      </p:sp>
      <p:sp>
        <p:nvSpPr>
          <p:cNvPr id="171" name="Shape 17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None/>
            </a:pPr>
            <a:endParaRPr lang="en-US" sz="1800" b="0" i="0" u="none" strike="noStrike" cap="none" baseline="0" dirty="0"/>
          </a:p>
        </p:txBody>
      </p:sp>
      <p:sp>
        <p:nvSpPr>
          <p:cNvPr id="178" name="Shape 17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1219200" y="3886200"/>
            <a:ext cx="68580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buClr>
                <a:schemeClr val="dk1"/>
              </a:buClr>
              <a:buFont typeface="Georgia"/>
              <a:buNone/>
              <a:defRPr sz="32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600"/>
              </a:spcBef>
              <a:buClr>
                <a:schemeClr val="accent1"/>
              </a:buClr>
              <a:buFont typeface="Georgia"/>
              <a:buNone/>
              <a:defRPr sz="20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indent="0" algn="ctr" rtl="0">
              <a:spcBef>
                <a:spcPts val="500"/>
              </a:spcBef>
              <a:buClr>
                <a:schemeClr val="accent2"/>
              </a:buClr>
              <a:buFont typeface="Lato"/>
              <a:buNone/>
              <a:defRPr sz="2300" b="0" i="0" u="none" strike="noStrike" cap="none" baseline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914400" marR="0" indent="0" algn="ctr" rtl="0">
              <a:spcBef>
                <a:spcPts val="500"/>
              </a:spcBef>
              <a:buClr>
                <a:srgbClr val="BBBBBB"/>
              </a:buClr>
              <a:buFont typeface="Lato"/>
              <a:buNone/>
              <a:defRPr sz="20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371600" marR="0" indent="0" algn="ctr" rtl="0">
              <a:spcBef>
                <a:spcPts val="400"/>
              </a:spcBef>
              <a:buClr>
                <a:srgbClr val="C01B23"/>
              </a:buClr>
              <a:buFont typeface="Lato"/>
              <a:buNone/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1828800" marR="0" indent="0" algn="ctr" rtl="0">
              <a:spcBef>
                <a:spcPts val="300"/>
              </a:spcBef>
              <a:buClr>
                <a:schemeClr val="accent2"/>
              </a:buClr>
              <a:buFont typeface="Lato"/>
              <a:buNone/>
              <a:defRPr sz="16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286000" marR="0" indent="0" algn="ctr" rtl="0">
              <a:spcBef>
                <a:spcPts val="300"/>
              </a:spcBef>
              <a:buClr>
                <a:srgbClr val="8CA2B4"/>
              </a:buClr>
              <a:buFont typeface="Lato"/>
              <a:buNone/>
              <a:defRPr sz="16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2743200" marR="0" indent="0" algn="ctr" rtl="0">
              <a:spcBef>
                <a:spcPts val="300"/>
              </a:spcBef>
              <a:buClr>
                <a:srgbClr val="646D8F"/>
              </a:buClr>
              <a:buFont typeface="Lato"/>
              <a:buNone/>
              <a:defRPr sz="14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200400" marR="0" indent="0" algn="ctr" rtl="0">
              <a:spcBef>
                <a:spcPts val="300"/>
              </a:spcBef>
              <a:buClr>
                <a:srgbClr val="BBBBBB"/>
              </a:buClr>
              <a:buFont typeface="Lato"/>
              <a:buNone/>
              <a:defRPr sz="14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3657600" marR="0" indent="0" algn="ctr" rtl="0">
              <a:spcBef>
                <a:spcPts val="300"/>
              </a:spcBef>
              <a:buClr>
                <a:srgbClr val="9FB8CD"/>
              </a:buClr>
              <a:buFont typeface="Lato"/>
              <a:buNone/>
              <a:defRPr sz="12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6400800" y="6355080"/>
            <a:ext cx="228600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2898648" y="6355080"/>
            <a:ext cx="347471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1216151" y="6355080"/>
            <a:ext cx="12191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23" name="Shape 23"/>
          <p:cNvSpPr/>
          <p:nvPr/>
        </p:nvSpPr>
        <p:spPr>
          <a:xfrm>
            <a:off x="904875" y="3648075"/>
            <a:ext cx="7315200" cy="1280159"/>
          </a:xfrm>
          <a:prstGeom prst="rect">
            <a:avLst/>
          </a:prstGeom>
          <a:noFill/>
          <a:ln w="9525" cap="rnd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4" name="Shape 24"/>
          <p:cNvSpPr/>
          <p:nvPr/>
        </p:nvSpPr>
        <p:spPr>
          <a:xfrm>
            <a:off x="914400" y="5048250"/>
            <a:ext cx="7315200" cy="685799"/>
          </a:xfrm>
          <a:prstGeom prst="rect">
            <a:avLst/>
          </a:prstGeom>
          <a:noFill/>
          <a:ln w="9525" cap="rnd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5" name="Shape 25"/>
          <p:cNvSpPr/>
          <p:nvPr/>
        </p:nvSpPr>
        <p:spPr>
          <a:xfrm>
            <a:off x="904875" y="3648075"/>
            <a:ext cx="228600" cy="12801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6" name="Shape 26"/>
          <p:cNvSpPr/>
          <p:nvPr/>
        </p:nvSpPr>
        <p:spPr>
          <a:xfrm>
            <a:off x="914400" y="5048250"/>
            <a:ext cx="228600" cy="6857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x" type="vertTx">
  <p:cSld name="vertTx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Georgia"/>
              <a:buNone/>
              <a:defRPr sz="3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 rot="5400000">
            <a:off x="2116835" y="-440436"/>
            <a:ext cx="4910327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98120" algn="l" rtl="0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548640" indent="-215265" algn="l" rtl="0">
              <a:spcBef>
                <a:spcPts val="500"/>
              </a:spcBef>
              <a:buClr>
                <a:schemeClr val="accent2"/>
              </a:buClr>
              <a:buFont typeface="Arial"/>
              <a:buChar char="•"/>
              <a:defRPr sz="23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822960" indent="-181610" algn="l" rtl="0">
              <a:spcBef>
                <a:spcPts val="500"/>
              </a:spcBef>
              <a:buClr>
                <a:srgbClr val="BBBBBB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097280" indent="-186055" algn="l" rtl="0">
              <a:spcBef>
                <a:spcPts val="400"/>
              </a:spcBef>
              <a:buClr>
                <a:srgbClr val="C01B23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1371600" indent="-187325" algn="l" rtl="0">
              <a:spcBef>
                <a:spcPts val="300"/>
              </a:spcBef>
              <a:buClr>
                <a:schemeClr val="accent2"/>
              </a:buClr>
              <a:buFont typeface="Arial"/>
              <a:buChar char="•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1645920" indent="-140970" algn="l" rtl="0">
              <a:spcBef>
                <a:spcPts val="300"/>
              </a:spcBef>
              <a:buClr>
                <a:srgbClr val="8CA2B4"/>
              </a:buClr>
              <a:buFont typeface="Arial"/>
              <a:buChar char="•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1828800" indent="-149225" algn="l" rtl="0">
              <a:spcBef>
                <a:spcPts val="300"/>
              </a:spcBef>
              <a:buClr>
                <a:srgbClr val="646D8F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2011679" indent="-141604" algn="l" rtl="0">
              <a:spcBef>
                <a:spcPts val="300"/>
              </a:spcBef>
              <a:buClr>
                <a:srgbClr val="BBBBBB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2194560" indent="-153035" algn="l" rtl="0">
              <a:spcBef>
                <a:spcPts val="300"/>
              </a:spcBef>
              <a:buClr>
                <a:srgbClr val="9FB8CD"/>
              </a:buClr>
              <a:buFont typeface="Arial"/>
              <a:buChar char="•"/>
              <a:defRPr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6400800" y="6356350"/>
            <a:ext cx="2289047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2898648" y="6356350"/>
            <a:ext cx="350520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612647" y="6356350"/>
            <a:ext cx="19811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itleAndTx" type="vertTitleAndTx">
  <p:cSld name="vertTitleAndTx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Georgia"/>
              <a:buNone/>
              <a:defRPr sz="3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98120" algn="l" rtl="0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548640" indent="-215265" algn="l" rtl="0">
              <a:spcBef>
                <a:spcPts val="500"/>
              </a:spcBef>
              <a:buClr>
                <a:schemeClr val="accent2"/>
              </a:buClr>
              <a:buFont typeface="Arial"/>
              <a:buChar char="•"/>
              <a:defRPr sz="23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822960" indent="-181610" algn="l" rtl="0">
              <a:spcBef>
                <a:spcPts val="500"/>
              </a:spcBef>
              <a:buClr>
                <a:srgbClr val="BBBBBB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097280" indent="-186055" algn="l" rtl="0">
              <a:spcBef>
                <a:spcPts val="400"/>
              </a:spcBef>
              <a:buClr>
                <a:srgbClr val="C01B23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1371600" indent="-187325" algn="l" rtl="0">
              <a:spcBef>
                <a:spcPts val="300"/>
              </a:spcBef>
              <a:buClr>
                <a:schemeClr val="accent2"/>
              </a:buClr>
              <a:buFont typeface="Arial"/>
              <a:buChar char="•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1645920" indent="-140970" algn="l" rtl="0">
              <a:spcBef>
                <a:spcPts val="300"/>
              </a:spcBef>
              <a:buClr>
                <a:srgbClr val="8CA2B4"/>
              </a:buClr>
              <a:buFont typeface="Arial"/>
              <a:buChar char="•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1828800" indent="-149225" algn="l" rtl="0">
              <a:spcBef>
                <a:spcPts val="300"/>
              </a:spcBef>
              <a:buClr>
                <a:srgbClr val="646D8F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2011679" indent="-141604" algn="l" rtl="0">
              <a:spcBef>
                <a:spcPts val="300"/>
              </a:spcBef>
              <a:buClr>
                <a:srgbClr val="BBBBBB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2194560" indent="-153035" algn="l" rtl="0">
              <a:spcBef>
                <a:spcPts val="300"/>
              </a:spcBef>
              <a:buClr>
                <a:srgbClr val="9FB8CD"/>
              </a:buClr>
              <a:buFont typeface="Arial"/>
              <a:buChar char="•"/>
              <a:defRPr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dt" idx="10"/>
          </p:nvPr>
        </p:nvSpPr>
        <p:spPr>
          <a:xfrm>
            <a:off x="6400800" y="6356350"/>
            <a:ext cx="2289047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ftr" idx="11"/>
          </p:nvPr>
        </p:nvSpPr>
        <p:spPr>
          <a:xfrm>
            <a:off x="2898648" y="6356350"/>
            <a:ext cx="350520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612647" y="6356350"/>
            <a:ext cx="19811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cxnSp>
        <p:nvCxnSpPr>
          <p:cNvPr id="101" name="Shape 101"/>
          <p:cNvCxnSpPr/>
          <p:nvPr/>
        </p:nvCxnSpPr>
        <p:spPr>
          <a:xfrm>
            <a:off x="457200" y="6353175"/>
            <a:ext cx="8229600" cy="0"/>
          </a:xfrm>
          <a:prstGeom prst="straightConnector1">
            <a:avLst/>
          </a:prstGeom>
          <a:noFill/>
          <a:ln w="9525" cap="flat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02" name="Shape 102"/>
          <p:cNvSpPr/>
          <p:nvPr/>
        </p:nvSpPr>
        <p:spPr>
          <a:xfrm rot="5400000">
            <a:off x="419099" y="6467474"/>
            <a:ext cx="190849" cy="120313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103" name="Shape 103"/>
          <p:cNvCxnSpPr/>
          <p:nvPr/>
        </p:nvCxnSpPr>
        <p:spPr>
          <a:xfrm rot="5400000">
            <a:off x="3629606" y="3201951"/>
            <a:ext cx="5852159" cy="0"/>
          </a:xfrm>
          <a:prstGeom prst="straightConnector1">
            <a:avLst/>
          </a:prstGeom>
          <a:noFill/>
          <a:ln w="9525" cap="flat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obj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Georgia"/>
              <a:buNone/>
              <a:defRPr sz="3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6400800" y="6356350"/>
            <a:ext cx="2289047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2898648" y="6356350"/>
            <a:ext cx="350520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612647" y="6356350"/>
            <a:ext cx="19811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8229600" cy="49377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98120" algn="l" rtl="0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548640" indent="-215265" algn="l" rtl="0">
              <a:spcBef>
                <a:spcPts val="500"/>
              </a:spcBef>
              <a:buClr>
                <a:schemeClr val="accent2"/>
              </a:buClr>
              <a:buFont typeface="Arial"/>
              <a:buChar char="•"/>
              <a:defRPr sz="23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822960" indent="-181610" algn="l" rtl="0">
              <a:spcBef>
                <a:spcPts val="500"/>
              </a:spcBef>
              <a:buClr>
                <a:srgbClr val="BBBBBB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097280" indent="-186055" algn="l" rtl="0">
              <a:spcBef>
                <a:spcPts val="400"/>
              </a:spcBef>
              <a:buClr>
                <a:srgbClr val="C01B23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1371600" indent="-187325" algn="l" rtl="0">
              <a:spcBef>
                <a:spcPts val="300"/>
              </a:spcBef>
              <a:buClr>
                <a:schemeClr val="accent2"/>
              </a:buClr>
              <a:buFont typeface="Arial"/>
              <a:buChar char="•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1645920" indent="-140970" algn="l" rtl="0">
              <a:spcBef>
                <a:spcPts val="300"/>
              </a:spcBef>
              <a:buClr>
                <a:srgbClr val="8CA2B4"/>
              </a:buClr>
              <a:buFont typeface="Arial"/>
              <a:buChar char="•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1828800" indent="-149225" algn="l" rtl="0">
              <a:spcBef>
                <a:spcPts val="300"/>
              </a:spcBef>
              <a:buClr>
                <a:srgbClr val="646D8F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2011679" indent="-141604" algn="l" rtl="0">
              <a:spcBef>
                <a:spcPts val="300"/>
              </a:spcBef>
              <a:buClr>
                <a:srgbClr val="BBBBBB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2194560" indent="-153035" algn="l" rtl="0">
              <a:spcBef>
                <a:spcPts val="300"/>
              </a:spcBef>
              <a:buClr>
                <a:srgbClr val="9FB8CD"/>
              </a:buClr>
              <a:buFont typeface="Arial"/>
              <a:buChar char="•"/>
              <a:defRPr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Head" type="secHead">
  <p:cSld name="secHead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1219200" y="2971800"/>
            <a:ext cx="68580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r" rtl="0">
              <a:buFont typeface="Georgia"/>
              <a:buNone/>
              <a:defRPr sz="3200" b="0" cap="none" baseline="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r" rtl="0">
              <a:buClr>
                <a:srgbClr val="888888"/>
              </a:buClr>
              <a:buFont typeface="Lato"/>
              <a:buNone/>
              <a:defRPr sz="2000">
                <a:solidFill>
                  <a:srgbClr val="888888"/>
                </a:solidFill>
              </a:defRPr>
            </a:lvl1pPr>
            <a:lvl2pPr rtl="0">
              <a:buClr>
                <a:srgbClr val="888888"/>
              </a:buClr>
              <a:buFont typeface="Lato"/>
              <a:buNone/>
              <a:defRPr sz="1800">
                <a:solidFill>
                  <a:srgbClr val="888888"/>
                </a:solidFill>
              </a:defRPr>
            </a:lvl2pPr>
            <a:lvl3pPr rtl="0">
              <a:buClr>
                <a:srgbClr val="888888"/>
              </a:buClr>
              <a:buFont typeface="Lato"/>
              <a:buNone/>
              <a:defRPr sz="1600">
                <a:solidFill>
                  <a:srgbClr val="888888"/>
                </a:solidFill>
              </a:defRPr>
            </a:lvl3pPr>
            <a:lvl4pPr rtl="0">
              <a:buClr>
                <a:srgbClr val="888888"/>
              </a:buClr>
              <a:buFont typeface="Lato"/>
              <a:buNone/>
              <a:defRPr sz="1400">
                <a:solidFill>
                  <a:srgbClr val="888888"/>
                </a:solidFill>
              </a:defRPr>
            </a:lvl4pPr>
            <a:lvl5pPr rtl="0">
              <a:buClr>
                <a:srgbClr val="888888"/>
              </a:buClr>
              <a:buFont typeface="Lato"/>
              <a:buNone/>
              <a:defRPr sz="1400">
                <a:solidFill>
                  <a:srgbClr val="888888"/>
                </a:solidFill>
              </a:defRPr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6400800" y="6355080"/>
            <a:ext cx="228600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2898648" y="6355080"/>
            <a:ext cx="347471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1069848" y="6355080"/>
            <a:ext cx="1520951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9" name="Shape 39"/>
          <p:cNvSpPr/>
          <p:nvPr/>
        </p:nvSpPr>
        <p:spPr>
          <a:xfrm>
            <a:off x="914400" y="2819400"/>
            <a:ext cx="7315200" cy="1280159"/>
          </a:xfrm>
          <a:prstGeom prst="rect">
            <a:avLst/>
          </a:prstGeom>
          <a:noFill/>
          <a:ln w="9525" cap="rnd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40" name="Shape 40"/>
          <p:cNvSpPr/>
          <p:nvPr/>
        </p:nvSpPr>
        <p:spPr>
          <a:xfrm>
            <a:off x="914400" y="2819400"/>
            <a:ext cx="228600" cy="12801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Obj" type="twoObj">
  <p:cSld name="twoObj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Georgia"/>
              <a:buNone/>
              <a:defRPr sz="3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6400800" y="6356350"/>
            <a:ext cx="2289047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2898648" y="6356350"/>
            <a:ext cx="350520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612647" y="6356350"/>
            <a:ext cx="19811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4041648" cy="49377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98120" algn="l" rtl="0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548640" indent="-215265" algn="l" rtl="0">
              <a:spcBef>
                <a:spcPts val="500"/>
              </a:spcBef>
              <a:buClr>
                <a:schemeClr val="accent2"/>
              </a:buClr>
              <a:buFont typeface="Arial"/>
              <a:buChar char="•"/>
              <a:defRPr sz="23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822960" indent="-181610" algn="l" rtl="0">
              <a:spcBef>
                <a:spcPts val="500"/>
              </a:spcBef>
              <a:buClr>
                <a:srgbClr val="BBBBBB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097280" indent="-186055" algn="l" rtl="0">
              <a:spcBef>
                <a:spcPts val="400"/>
              </a:spcBef>
              <a:buClr>
                <a:srgbClr val="C01B23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1371600" indent="-187325" algn="l" rtl="0">
              <a:spcBef>
                <a:spcPts val="300"/>
              </a:spcBef>
              <a:buClr>
                <a:schemeClr val="accent2"/>
              </a:buClr>
              <a:buFont typeface="Arial"/>
              <a:buChar char="•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1645920" indent="-140970" algn="l" rtl="0">
              <a:spcBef>
                <a:spcPts val="300"/>
              </a:spcBef>
              <a:buClr>
                <a:srgbClr val="8CA2B4"/>
              </a:buClr>
              <a:buFont typeface="Arial"/>
              <a:buChar char="•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1828800" indent="-149225" algn="l" rtl="0">
              <a:spcBef>
                <a:spcPts val="300"/>
              </a:spcBef>
              <a:buClr>
                <a:srgbClr val="646D8F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2011679" indent="-141604" algn="l" rtl="0">
              <a:spcBef>
                <a:spcPts val="300"/>
              </a:spcBef>
              <a:buClr>
                <a:srgbClr val="BBBBBB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2194560" indent="-153035" algn="l" rtl="0">
              <a:spcBef>
                <a:spcPts val="300"/>
              </a:spcBef>
              <a:buClr>
                <a:srgbClr val="9FB8CD"/>
              </a:buClr>
              <a:buFont typeface="Arial"/>
              <a:buChar char="•"/>
              <a:defRPr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632198" y="1216151"/>
            <a:ext cx="4041648" cy="49377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98120" algn="l" rtl="0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548640" indent="-215265" algn="l" rtl="0">
              <a:spcBef>
                <a:spcPts val="500"/>
              </a:spcBef>
              <a:buClr>
                <a:schemeClr val="accent2"/>
              </a:buClr>
              <a:buFont typeface="Arial"/>
              <a:buChar char="•"/>
              <a:defRPr sz="23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822960" indent="-181610" algn="l" rtl="0">
              <a:spcBef>
                <a:spcPts val="500"/>
              </a:spcBef>
              <a:buClr>
                <a:srgbClr val="BBBBBB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097280" indent="-186055" algn="l" rtl="0">
              <a:spcBef>
                <a:spcPts val="400"/>
              </a:spcBef>
              <a:buClr>
                <a:srgbClr val="C01B23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1371600" indent="-187325" algn="l" rtl="0">
              <a:spcBef>
                <a:spcPts val="300"/>
              </a:spcBef>
              <a:buClr>
                <a:schemeClr val="accent2"/>
              </a:buClr>
              <a:buFont typeface="Arial"/>
              <a:buChar char="•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1645920" indent="-140970" algn="l" rtl="0">
              <a:spcBef>
                <a:spcPts val="300"/>
              </a:spcBef>
              <a:buClr>
                <a:srgbClr val="8CA2B4"/>
              </a:buClr>
              <a:buFont typeface="Arial"/>
              <a:buChar char="•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1828800" indent="-149225" algn="l" rtl="0">
              <a:spcBef>
                <a:spcPts val="300"/>
              </a:spcBef>
              <a:buClr>
                <a:srgbClr val="646D8F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2011679" indent="-141604" algn="l" rtl="0">
              <a:spcBef>
                <a:spcPts val="300"/>
              </a:spcBef>
              <a:buClr>
                <a:srgbClr val="BBBBBB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2194560" indent="-153035" algn="l" rtl="0">
              <a:spcBef>
                <a:spcPts val="300"/>
              </a:spcBef>
              <a:buClr>
                <a:srgbClr val="9FB8CD"/>
              </a:buClr>
              <a:buFont typeface="Arial"/>
              <a:buChar char="•"/>
              <a:defRPr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twoTxTwoObj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285875"/>
            <a:ext cx="4040187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Clr>
                <a:schemeClr val="accent2"/>
              </a:buClr>
              <a:buFont typeface="Lato"/>
              <a:buNone/>
              <a:defRPr sz="2400" b="1">
                <a:solidFill>
                  <a:schemeClr val="accent2"/>
                </a:solidFill>
              </a:defRPr>
            </a:lvl1pPr>
            <a:lvl2pPr rtl="0">
              <a:buFont typeface="Lato"/>
              <a:buNone/>
              <a:defRPr sz="2000" b="1"/>
            </a:lvl2pPr>
            <a:lvl3pPr rtl="0">
              <a:buFont typeface="Lato"/>
              <a:buNone/>
              <a:defRPr sz="1800" b="1"/>
            </a:lvl3pPr>
            <a:lvl4pPr rtl="0">
              <a:buFont typeface="Lato"/>
              <a:buNone/>
              <a:defRPr sz="1600" b="1"/>
            </a:lvl4pPr>
            <a:lvl5pPr rtl="0">
              <a:buFont typeface="Lato"/>
              <a:buNone/>
              <a:defRPr sz="1600" b="1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2"/>
          </p:nvPr>
        </p:nvSpPr>
        <p:spPr>
          <a:xfrm>
            <a:off x="4648200" y="1295400"/>
            <a:ext cx="4041774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Clr>
                <a:schemeClr val="accent2"/>
              </a:buClr>
              <a:buFont typeface="Lato"/>
              <a:buNone/>
              <a:defRPr sz="2400" b="1">
                <a:solidFill>
                  <a:schemeClr val="accent2"/>
                </a:solidFill>
              </a:defRPr>
            </a:lvl1pPr>
            <a:lvl2pPr rtl="0">
              <a:buFont typeface="Lato"/>
              <a:buNone/>
              <a:defRPr sz="2000" b="1"/>
            </a:lvl2pPr>
            <a:lvl3pPr rtl="0">
              <a:buFont typeface="Lato"/>
              <a:buNone/>
              <a:defRPr sz="1800" b="1"/>
            </a:lvl3pPr>
            <a:lvl4pPr rtl="0">
              <a:buFont typeface="Lato"/>
              <a:buNone/>
              <a:defRPr sz="1600" b="1"/>
            </a:lvl4pPr>
            <a:lvl5pPr rtl="0">
              <a:buFont typeface="Lato"/>
              <a:buNone/>
              <a:defRPr sz="1600" b="1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6400800" y="6356350"/>
            <a:ext cx="2289047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2898648" y="6356350"/>
            <a:ext cx="350520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612647" y="6356350"/>
            <a:ext cx="19811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3"/>
          </p:nvPr>
        </p:nvSpPr>
        <p:spPr>
          <a:xfrm>
            <a:off x="457200" y="2133600"/>
            <a:ext cx="4038599" cy="4038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98120" algn="l" rtl="0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548640" indent="-215265" algn="l" rtl="0">
              <a:spcBef>
                <a:spcPts val="500"/>
              </a:spcBef>
              <a:buClr>
                <a:schemeClr val="accent2"/>
              </a:buClr>
              <a:buFont typeface="Arial"/>
              <a:buChar char="•"/>
              <a:defRPr sz="23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822960" indent="-181610" algn="l" rtl="0">
              <a:spcBef>
                <a:spcPts val="500"/>
              </a:spcBef>
              <a:buClr>
                <a:srgbClr val="BBBBBB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097280" indent="-186055" algn="l" rtl="0">
              <a:spcBef>
                <a:spcPts val="400"/>
              </a:spcBef>
              <a:buClr>
                <a:srgbClr val="C01B23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1371600" indent="-187325" algn="l" rtl="0">
              <a:spcBef>
                <a:spcPts val="300"/>
              </a:spcBef>
              <a:buClr>
                <a:schemeClr val="accent2"/>
              </a:buClr>
              <a:buFont typeface="Arial"/>
              <a:buChar char="•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1645920" indent="-140970" algn="l" rtl="0">
              <a:spcBef>
                <a:spcPts val="300"/>
              </a:spcBef>
              <a:buClr>
                <a:srgbClr val="8CA2B4"/>
              </a:buClr>
              <a:buFont typeface="Arial"/>
              <a:buChar char="•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1828800" indent="-149225" algn="l" rtl="0">
              <a:spcBef>
                <a:spcPts val="300"/>
              </a:spcBef>
              <a:buClr>
                <a:srgbClr val="646D8F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2011679" indent="-141604" algn="l" rtl="0">
              <a:spcBef>
                <a:spcPts val="300"/>
              </a:spcBef>
              <a:buClr>
                <a:srgbClr val="BBBBBB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2194560" indent="-153035" algn="l" rtl="0">
              <a:spcBef>
                <a:spcPts val="300"/>
              </a:spcBef>
              <a:buClr>
                <a:srgbClr val="9FB8CD"/>
              </a:buClr>
              <a:buFont typeface="Arial"/>
              <a:buChar char="•"/>
              <a:defRPr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4"/>
          </p:nvPr>
        </p:nvSpPr>
        <p:spPr>
          <a:xfrm>
            <a:off x="4648200" y="2133600"/>
            <a:ext cx="4038599" cy="4038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98120" algn="l" rtl="0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548640" indent="-215265" algn="l" rtl="0">
              <a:spcBef>
                <a:spcPts val="500"/>
              </a:spcBef>
              <a:buClr>
                <a:schemeClr val="accent2"/>
              </a:buClr>
              <a:buFont typeface="Arial"/>
              <a:buChar char="•"/>
              <a:defRPr sz="23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822960" indent="-181610" algn="l" rtl="0">
              <a:spcBef>
                <a:spcPts val="500"/>
              </a:spcBef>
              <a:buClr>
                <a:srgbClr val="BBBBBB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097280" indent="-186055" algn="l" rtl="0">
              <a:spcBef>
                <a:spcPts val="400"/>
              </a:spcBef>
              <a:buClr>
                <a:srgbClr val="C01B23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1371600" indent="-187325" algn="l" rtl="0">
              <a:spcBef>
                <a:spcPts val="300"/>
              </a:spcBef>
              <a:buClr>
                <a:schemeClr val="accent2"/>
              </a:buClr>
              <a:buFont typeface="Arial"/>
              <a:buChar char="•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1645920" indent="-140970" algn="l" rtl="0">
              <a:spcBef>
                <a:spcPts val="300"/>
              </a:spcBef>
              <a:buClr>
                <a:srgbClr val="8CA2B4"/>
              </a:buClr>
              <a:buFont typeface="Arial"/>
              <a:buChar char="•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1828800" indent="-149225" algn="l" rtl="0">
              <a:spcBef>
                <a:spcPts val="300"/>
              </a:spcBef>
              <a:buClr>
                <a:srgbClr val="646D8F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2011679" indent="-141604" algn="l" rtl="0">
              <a:spcBef>
                <a:spcPts val="300"/>
              </a:spcBef>
              <a:buClr>
                <a:srgbClr val="BBBBBB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2194560" indent="-153035" algn="l" rtl="0">
              <a:spcBef>
                <a:spcPts val="300"/>
              </a:spcBef>
              <a:buClr>
                <a:srgbClr val="9FB8CD"/>
              </a:buClr>
              <a:buFont typeface="Arial"/>
              <a:buChar char="•"/>
              <a:defRPr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Georgia"/>
              <a:buNone/>
              <a:defRPr sz="3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6400800" y="6356350"/>
            <a:ext cx="2289047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2898648" y="6356350"/>
            <a:ext cx="350520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612647" y="6356350"/>
            <a:ext cx="19811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62" name="Shape 62"/>
          <p:cNvSpPr/>
          <p:nvPr/>
        </p:nvSpPr>
        <p:spPr>
          <a:xfrm rot="5400000">
            <a:off x="419099" y="6467474"/>
            <a:ext cx="190849" cy="120313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6400800" y="6356350"/>
            <a:ext cx="2289047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2898648" y="6356350"/>
            <a:ext cx="350520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12647" y="6356350"/>
            <a:ext cx="19811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cxnSp>
        <p:nvCxnSpPr>
          <p:cNvPr id="67" name="Shape 67"/>
          <p:cNvCxnSpPr/>
          <p:nvPr/>
        </p:nvCxnSpPr>
        <p:spPr>
          <a:xfrm>
            <a:off x="457200" y="6353175"/>
            <a:ext cx="8229600" cy="0"/>
          </a:xfrm>
          <a:prstGeom prst="straightConnector1">
            <a:avLst/>
          </a:prstGeom>
          <a:noFill/>
          <a:ln w="9525" cap="flat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68" name="Shape 68"/>
          <p:cNvSpPr/>
          <p:nvPr/>
        </p:nvSpPr>
        <p:spPr>
          <a:xfrm rot="5400000">
            <a:off x="419099" y="6467474"/>
            <a:ext cx="190849" cy="120313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Tx" type="objTx">
  <p:cSld name="objTx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6324600" y="304800"/>
            <a:ext cx="2514599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buClr>
                <a:schemeClr val="dk2"/>
              </a:buClr>
              <a:buFont typeface="Lato"/>
              <a:buNone/>
              <a:defRPr sz="2000" b="1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324600" y="1219200"/>
            <a:ext cx="2514599" cy="4843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lnSpc>
                <a:spcPct val="137500"/>
              </a:lnSpc>
              <a:spcAft>
                <a:spcPts val="1000"/>
              </a:spcAft>
              <a:buClr>
                <a:schemeClr val="dk2"/>
              </a:buClr>
              <a:buFont typeface="Lato"/>
              <a:buNone/>
              <a:defRPr sz="1600">
                <a:solidFill>
                  <a:schemeClr val="dk2"/>
                </a:solidFill>
              </a:defRPr>
            </a:lvl1pPr>
            <a:lvl2pPr rtl="0">
              <a:buFont typeface="Lato"/>
              <a:buNone/>
              <a:defRPr sz="1200"/>
            </a:lvl2pPr>
            <a:lvl3pPr rtl="0">
              <a:buFont typeface="Lato"/>
              <a:buNone/>
              <a:defRPr sz="1000"/>
            </a:lvl3pPr>
            <a:lvl4pPr rtl="0">
              <a:buFont typeface="Lato"/>
              <a:buNone/>
              <a:defRPr sz="900"/>
            </a:lvl4pPr>
            <a:lvl5pPr rtl="0">
              <a:buFont typeface="Lato"/>
              <a:buNone/>
              <a:defRPr sz="900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6400800" y="6356350"/>
            <a:ext cx="2289047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2898648" y="6356350"/>
            <a:ext cx="350520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612647" y="6356350"/>
            <a:ext cx="19811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cxnSp>
        <p:nvCxnSpPr>
          <p:cNvPr id="75" name="Shape 75"/>
          <p:cNvCxnSpPr/>
          <p:nvPr/>
        </p:nvCxnSpPr>
        <p:spPr>
          <a:xfrm>
            <a:off x="457200" y="6353175"/>
            <a:ext cx="8229600" cy="0"/>
          </a:xfrm>
          <a:prstGeom prst="straightConnector1">
            <a:avLst/>
          </a:prstGeom>
          <a:noFill/>
          <a:ln w="9525" cap="flat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76" name="Shape 76"/>
          <p:cNvCxnSpPr/>
          <p:nvPr/>
        </p:nvCxnSpPr>
        <p:spPr>
          <a:xfrm rot="5400000">
            <a:off x="3160645" y="3324224"/>
            <a:ext cx="6035039" cy="0"/>
          </a:xfrm>
          <a:prstGeom prst="straightConnector1">
            <a:avLst/>
          </a:prstGeom>
          <a:noFill/>
          <a:ln w="9525" cap="flat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77" name="Shape 77"/>
          <p:cNvSpPr/>
          <p:nvPr/>
        </p:nvSpPr>
        <p:spPr>
          <a:xfrm rot="5400000">
            <a:off x="419099" y="6467474"/>
            <a:ext cx="190849" cy="120313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2"/>
          </p:nvPr>
        </p:nvSpPr>
        <p:spPr>
          <a:xfrm>
            <a:off x="304800" y="304800"/>
            <a:ext cx="5714999" cy="571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98120" algn="l" rtl="0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548640" indent="-215265" algn="l" rtl="0">
              <a:spcBef>
                <a:spcPts val="500"/>
              </a:spcBef>
              <a:buClr>
                <a:schemeClr val="accent2"/>
              </a:buClr>
              <a:buFont typeface="Arial"/>
              <a:buChar char="•"/>
              <a:defRPr sz="23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822960" indent="-181610" algn="l" rtl="0">
              <a:spcBef>
                <a:spcPts val="500"/>
              </a:spcBef>
              <a:buClr>
                <a:srgbClr val="BBBBBB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097280" indent="-186055" algn="l" rtl="0">
              <a:spcBef>
                <a:spcPts val="400"/>
              </a:spcBef>
              <a:buClr>
                <a:srgbClr val="C01B23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1371600" indent="-187325" algn="l" rtl="0">
              <a:spcBef>
                <a:spcPts val="300"/>
              </a:spcBef>
              <a:buClr>
                <a:schemeClr val="accent2"/>
              </a:buClr>
              <a:buFont typeface="Arial"/>
              <a:buChar char="•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1645920" indent="-140970" algn="l" rtl="0">
              <a:spcBef>
                <a:spcPts val="300"/>
              </a:spcBef>
              <a:buClr>
                <a:srgbClr val="8CA2B4"/>
              </a:buClr>
              <a:buFont typeface="Arial"/>
              <a:buChar char="•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1828800" indent="-149225" algn="l" rtl="0">
              <a:spcBef>
                <a:spcPts val="300"/>
              </a:spcBef>
              <a:buClr>
                <a:srgbClr val="646D8F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2011679" indent="-141604" algn="l" rtl="0">
              <a:spcBef>
                <a:spcPts val="300"/>
              </a:spcBef>
              <a:buClr>
                <a:srgbClr val="BBBBBB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2194560" indent="-153035" algn="l" rtl="0">
              <a:spcBef>
                <a:spcPts val="300"/>
              </a:spcBef>
              <a:buClr>
                <a:srgbClr val="9FB8CD"/>
              </a:buClr>
              <a:buFont typeface="Arial"/>
              <a:buChar char="•"/>
              <a:defRPr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x" type="picTx">
  <p:cSld name="picTx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57200" y="500856"/>
            <a:ext cx="8229600" cy="674687"/>
          </a:xfrm>
          <a:prstGeom prst="rect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algn="r" rtl="0">
              <a:buClr>
                <a:schemeClr val="dk1"/>
              </a:buClr>
              <a:buFont typeface="Georgia"/>
              <a:buNone/>
              <a:defRPr sz="2000" b="0">
                <a:solidFill>
                  <a:schemeClr val="dk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81" name="Shape 81"/>
          <p:cNvSpPr>
            <a:spLocks noGrp="1"/>
          </p:cNvSpPr>
          <p:nvPr>
            <p:ph type="pic" idx="2"/>
          </p:nvPr>
        </p:nvSpPr>
        <p:spPr>
          <a:xfrm>
            <a:off x="457200" y="1905000"/>
            <a:ext cx="8229600" cy="4270248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600"/>
              </a:spcBef>
              <a:buClr>
                <a:schemeClr val="dk2"/>
              </a:buClr>
              <a:buFont typeface="Lato"/>
              <a:buNone/>
              <a:defRPr sz="3200" b="0" i="0" u="none" strike="noStrike" cap="none" baseline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8229600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l" rtl="0">
              <a:buFont typeface="Lato"/>
              <a:buNone/>
              <a:defRPr sz="1400"/>
            </a:lvl1pPr>
            <a:lvl2pPr rtl="0">
              <a:defRPr sz="1200"/>
            </a:lvl2pPr>
            <a:lvl3pPr rtl="0">
              <a:defRPr sz="1000"/>
            </a:lvl3pPr>
            <a:lvl4pPr rtl="0">
              <a:defRPr sz="900"/>
            </a:lvl4pPr>
            <a:lvl5pPr rtl="0">
              <a:defRPr sz="900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6400800" y="6356350"/>
            <a:ext cx="2289047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2898648" y="6356350"/>
            <a:ext cx="350520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612647" y="6356350"/>
            <a:ext cx="19811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cxnSp>
        <p:nvCxnSpPr>
          <p:cNvPr id="86" name="Shape 86"/>
          <p:cNvCxnSpPr/>
          <p:nvPr/>
        </p:nvCxnSpPr>
        <p:spPr>
          <a:xfrm>
            <a:off x="457200" y="6353175"/>
            <a:ext cx="8229600" cy="0"/>
          </a:xfrm>
          <a:prstGeom prst="straightConnector1">
            <a:avLst/>
          </a:prstGeom>
          <a:noFill/>
          <a:ln w="9525" cap="flat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87" name="Shape 87"/>
          <p:cNvSpPr/>
          <p:nvPr/>
        </p:nvSpPr>
        <p:spPr>
          <a:xfrm rot="5400000">
            <a:off x="419099" y="6467474"/>
            <a:ext cx="190849" cy="120313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88" name="Shape 88"/>
          <p:cNvSpPr/>
          <p:nvPr/>
        </p:nvSpPr>
        <p:spPr>
          <a:xfrm>
            <a:off x="457200" y="500856"/>
            <a:ext cx="182879" cy="6857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chemeClr val="dk2"/>
              </a:buClr>
              <a:buFont typeface="Georgia"/>
              <a:buNone/>
              <a:defRPr sz="32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indent="-198120" algn="l" rtl="0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6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548640" marR="0" indent="-215265" algn="l" rtl="0">
              <a:spcBef>
                <a:spcPts val="500"/>
              </a:spcBef>
              <a:buClr>
                <a:schemeClr val="accent2"/>
              </a:buClr>
              <a:buFont typeface="Arial"/>
              <a:buChar char="•"/>
              <a:defRPr sz="2300" b="0" i="0" u="none" strike="noStrike" cap="none" baseline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822960" marR="0" indent="-181610" algn="l" rtl="0">
              <a:spcBef>
                <a:spcPts val="500"/>
              </a:spcBef>
              <a:buClr>
                <a:srgbClr val="BBBBBB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097280" marR="0" indent="-186055" algn="l" rtl="0">
              <a:spcBef>
                <a:spcPts val="400"/>
              </a:spcBef>
              <a:buClr>
                <a:srgbClr val="C01B23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1371600" marR="0" indent="-187325" algn="l" rtl="0">
              <a:spcBef>
                <a:spcPts val="300"/>
              </a:spcBef>
              <a:buClr>
                <a:schemeClr val="accent2"/>
              </a:buClr>
              <a:buFont typeface="Arial"/>
              <a:buChar char="•"/>
              <a:defRPr sz="16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1645920" marR="0" indent="-140970" algn="l" rtl="0">
              <a:spcBef>
                <a:spcPts val="300"/>
              </a:spcBef>
              <a:buClr>
                <a:srgbClr val="8CA2B4"/>
              </a:buClr>
              <a:buFont typeface="Arial"/>
              <a:buChar char="•"/>
              <a:defRPr sz="16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1828800" marR="0" indent="-149225" algn="l" rtl="0">
              <a:spcBef>
                <a:spcPts val="300"/>
              </a:spcBef>
              <a:buClr>
                <a:srgbClr val="646D8F"/>
              </a:buClr>
              <a:buFont typeface="Arial"/>
              <a:buChar char="•"/>
              <a:defRPr sz="14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2011679" marR="0" indent="-141604" algn="l" rtl="0">
              <a:spcBef>
                <a:spcPts val="300"/>
              </a:spcBef>
              <a:buClr>
                <a:srgbClr val="BBBBBB"/>
              </a:buClr>
              <a:buFont typeface="Arial"/>
              <a:buChar char="•"/>
              <a:defRPr sz="14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2194560" marR="0" indent="-153035" algn="l" rtl="0">
              <a:spcBef>
                <a:spcPts val="300"/>
              </a:spcBef>
              <a:buClr>
                <a:srgbClr val="9FB8CD"/>
              </a:buClr>
              <a:buFont typeface="Arial"/>
              <a:buChar char="•"/>
              <a:defRPr sz="12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6400800" y="6356350"/>
            <a:ext cx="2289047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2898648" y="6356350"/>
            <a:ext cx="350520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12647" y="6356350"/>
            <a:ext cx="19811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cxnSp>
        <p:nvCxnSpPr>
          <p:cNvPr id="14" name="Shape 14"/>
          <p:cNvCxnSpPr/>
          <p:nvPr/>
        </p:nvCxnSpPr>
        <p:spPr>
          <a:xfrm>
            <a:off x="457200" y="6353175"/>
            <a:ext cx="8229600" cy="0"/>
          </a:xfrm>
          <a:prstGeom prst="straightConnector1">
            <a:avLst/>
          </a:prstGeom>
          <a:noFill/>
          <a:ln w="9525" cap="flat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15" name="Shape 15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9525" cap="flat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6" name="Shape 16"/>
          <p:cNvSpPr/>
          <p:nvPr/>
        </p:nvSpPr>
        <p:spPr>
          <a:xfrm rot="5400000">
            <a:off x="419099" y="6467474"/>
            <a:ext cx="190849" cy="120313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.gov/folklife/source/list_archives.php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ebdb.iu.edu/sem/scripts/links/linkentries.cfm?lcID=22" TargetMode="External"/><Relationship Id="rId5" Type="http://schemas.openxmlformats.org/officeDocument/2006/relationships/hyperlink" Target="http://www.clir.org/pubs/reports/pub137/pub137.pdf" TargetMode="External"/><Relationship Id="rId4" Type="http://schemas.openxmlformats.org/officeDocument/2006/relationships/hyperlink" Target="http://www.dlib.indiana.edu/projects/sounddirections/papersPresent/sd_bp_07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Georgia"/>
              <a:buNone/>
            </a:pPr>
            <a:r>
              <a:rPr lang="en-US" sz="2800" b="1" i="1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MPLP and the Audiovisual Archive: </a:t>
            </a:r>
            <a:r>
              <a:rPr lang="en-US" sz="2000" b="0" i="1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An Exploratory Study of Minimal Processing Practices for Sound  Recordings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600"/>
              </a:spcBef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1600" b="1" i="0" u="none" strike="noStrike" cap="none" baseline="0" dirty="0" err="1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Sofía</a:t>
            </a:r>
            <a:r>
              <a:rPr lang="en-US" sz="1600" b="1" i="0" u="none" strike="noStrike" cap="none" baseline="0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Becerra-</a:t>
            </a:r>
            <a:r>
              <a:rPr lang="en-US" sz="1600" b="1" i="0" u="none" strike="noStrike" cap="none" baseline="0" dirty="0" err="1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Licha</a:t>
            </a:r>
            <a:r>
              <a:rPr lang="en-US" sz="1600" b="1" i="0" u="none" strike="noStrike" cap="none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| </a:t>
            </a:r>
            <a:r>
              <a:rPr lang="en-US" sz="1600" b="1" i="0" u="none" strike="noStrike" cap="none" dirty="0" err="1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B</a:t>
            </a:r>
            <a:r>
              <a:rPr lang="en-US" sz="1600" b="1" i="0" u="none" strike="noStrike" cap="none" baseline="0" dirty="0" err="1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erklee</a:t>
            </a:r>
            <a:r>
              <a:rPr lang="en-US" sz="1600" b="1" i="0" u="none" strike="noStrike" cap="none" baseline="0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College of Music</a:t>
            </a:r>
          </a:p>
          <a:p>
            <a:pPr marL="0" marR="0" lvl="0" indent="0" algn="ctr" rtl="0">
              <a:spcBef>
                <a:spcPts val="600"/>
              </a:spcBef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1600" b="1" i="0" u="none" strike="noStrike" cap="none" baseline="0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SAA </a:t>
            </a:r>
            <a:r>
              <a:rPr lang="en-US" sz="1600" b="1" i="0" u="none" strike="noStrike" cap="none" baseline="0" dirty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Research </a:t>
            </a:r>
            <a:r>
              <a:rPr lang="en-US" sz="1600" b="1" i="0" u="none" strike="noStrike" cap="none" baseline="0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Forum | August </a:t>
            </a:r>
            <a:r>
              <a:rPr lang="en-US" sz="1600" b="1" i="0" u="none" strike="noStrike" cap="none" baseline="0" dirty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13, </a:t>
            </a:r>
            <a:r>
              <a:rPr lang="en-US" sz="1600" b="1" i="0" u="none" strike="noStrike" cap="none" baseline="0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2013 </a:t>
            </a:r>
          </a:p>
          <a:p>
            <a:pPr marL="0" marR="0" lvl="0" indent="0" algn="ctr" rtl="0">
              <a:spcBef>
                <a:spcPts val="600"/>
              </a:spcBef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1600" b="1" i="0" u="none" strike="noStrike" cap="none" baseline="0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sbecerra@alumni.unc.edu</a:t>
            </a:r>
            <a:endParaRPr lang="en-US" sz="1600" b="1" i="0" u="none" strike="noStrike" cap="none" baseline="0" dirty="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Georgia"/>
              <a:buNone/>
            </a:pPr>
            <a:r>
              <a:rPr lang="en-US" sz="32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Selected References</a:t>
            </a:r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8229600" cy="49377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500"/>
              </a:spcBef>
              <a:buClr>
                <a:schemeClr val="accent1"/>
              </a:buClr>
              <a:buSzPct val="75757"/>
              <a:buFont typeface="Arial"/>
              <a:buChar char="•"/>
            </a:pPr>
            <a:r>
              <a:rPr lang="en-US" sz="105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American Folklife Center (2011).  Archives, museums and libraries.  </a:t>
            </a:r>
            <a:r>
              <a:rPr lang="en-US" sz="1050" b="0" i="0" u="sng" strike="noStrike" cap="none" baseline="0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3"/>
              </a:rPr>
              <a:t>http://www.loc.gov/folklife/source/list_archives.php</a:t>
            </a:r>
            <a:r>
              <a:rPr lang="en-US" sz="105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  </a:t>
            </a:r>
          </a:p>
          <a:p>
            <a:pPr marL="274320" marR="0" lvl="0" indent="-274320" algn="l" rtl="0">
              <a:spcBef>
                <a:spcPts val="500"/>
              </a:spcBef>
              <a:buClr>
                <a:schemeClr val="accent1"/>
              </a:buClr>
              <a:buSzPct val="75757"/>
              <a:buFont typeface="Arial"/>
              <a:buChar char="•"/>
            </a:pPr>
            <a:r>
              <a:rPr lang="en-US" sz="105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Bradley, C. J. (2003). Classifying and cataloging music in American libraries: A historical overview. Cataloging &amp; Classification Quarterly, 35:3-4, 467-481.</a:t>
            </a:r>
          </a:p>
          <a:p>
            <a:pPr marL="274320" marR="0" lvl="0" indent="-274320" algn="l" rtl="0">
              <a:spcBef>
                <a:spcPts val="500"/>
              </a:spcBef>
              <a:buClr>
                <a:schemeClr val="accent1"/>
              </a:buClr>
              <a:buSzPct val="75757"/>
              <a:buFont typeface="Arial"/>
              <a:buChar char="•"/>
            </a:pPr>
            <a:r>
              <a:rPr lang="en-US" sz="105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Casey, M., Gordon, B. (2007). Sound Directions: Best Practices for Audio Preservation.  </a:t>
            </a:r>
            <a:r>
              <a:rPr lang="en-US" sz="1050" b="0" i="0" u="sng" strike="noStrike" cap="none" baseline="0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4"/>
              </a:rPr>
              <a:t>http://www.dlib.indiana.edu/projects/sounddirections/papersPresent/sd_bp_07.pdf</a:t>
            </a:r>
          </a:p>
          <a:p>
            <a:pPr marL="274320" marR="0" lvl="0" indent="-274320" algn="l" rtl="0">
              <a:spcBef>
                <a:spcPts val="500"/>
              </a:spcBef>
              <a:buClr>
                <a:schemeClr val="accent1"/>
              </a:buClr>
              <a:buSzPct val="75757"/>
              <a:buFont typeface="Arial"/>
              <a:buChar char="•"/>
            </a:pPr>
            <a:r>
              <a:rPr lang="en-US" sz="105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Fells, N., Donachy, P. Owen, C. (2002). Creating digital audio resources: A guide to good practice. Oxford: Oxbow.</a:t>
            </a:r>
          </a:p>
          <a:p>
            <a:pPr marL="274320" marR="0" lvl="0" indent="-274320" algn="l" rtl="0">
              <a:spcBef>
                <a:spcPts val="500"/>
              </a:spcBef>
              <a:buClr>
                <a:schemeClr val="accent1"/>
              </a:buClr>
              <a:buSzPct val="75757"/>
              <a:buFont typeface="Arial"/>
              <a:buChar char="•"/>
            </a:pPr>
            <a:r>
              <a:rPr lang="en-US" sz="105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Greene, Mark A. , Meissner, D. (2005). More Product, Less Process: Revamping Traditional Archival Processing. American Archivist, 68:2, 208-263.</a:t>
            </a:r>
          </a:p>
          <a:p>
            <a:pPr marL="274320" marR="0" lvl="0" indent="-274320" algn="l" rtl="0">
              <a:spcBef>
                <a:spcPts val="500"/>
              </a:spcBef>
              <a:buClr>
                <a:schemeClr val="accent1"/>
              </a:buClr>
              <a:buSzPct val="75757"/>
              <a:buFont typeface="Arial"/>
              <a:buChar char="•"/>
            </a:pPr>
            <a:r>
              <a:rPr lang="en-US" sz="105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Hoffman, G. L. (2009). Meeting users’ needs in cataloging: What is the right thing to do? Cataloging &amp; Classification Quarterly, 47:7, 631-641.</a:t>
            </a:r>
          </a:p>
          <a:p>
            <a:pPr marL="274320" marR="0" lvl="0" indent="-274320" algn="l" rtl="0">
              <a:spcBef>
                <a:spcPts val="500"/>
              </a:spcBef>
              <a:buClr>
                <a:schemeClr val="accent1"/>
              </a:buClr>
              <a:buSzPct val="75757"/>
              <a:buFont typeface="Arial"/>
              <a:buChar char="•"/>
            </a:pPr>
            <a:r>
              <a:rPr lang="en-US" sz="105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Jaszi, P., Lewis, N., eds. (2006). Capturing Analog Sound for Digital Preservation: Report of a Roundtable Discussion of Best Practices for Transferring Analog Discs and Tapes. Washington, D.C.: Council on Library and Information Resources and Library of Congress. </a:t>
            </a:r>
            <a:r>
              <a:rPr lang="en-US" sz="1050" b="0" i="0" u="sng" strike="noStrike" cap="none" baseline="0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5"/>
              </a:rPr>
              <a:t>http://www.clir.org/pubs/reports/pub137/pub137.pdf</a:t>
            </a:r>
          </a:p>
          <a:p>
            <a:pPr marL="274320" marR="0" lvl="0" indent="-274320" algn="l" rtl="0">
              <a:spcBef>
                <a:spcPts val="500"/>
              </a:spcBef>
              <a:buClr>
                <a:schemeClr val="accent1"/>
              </a:buClr>
              <a:buSzPct val="75757"/>
              <a:buFont typeface="Arial"/>
              <a:buChar char="•"/>
            </a:pPr>
            <a:r>
              <a:rPr lang="en-US" sz="105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MacLeod, J., Lloyd, K. (1994). A study of music cataloging backlogs. Library resources &amp; technical services, 38:1, 7-15. </a:t>
            </a:r>
          </a:p>
          <a:p>
            <a:pPr marL="274320" marR="0" lvl="0" indent="-274320" algn="l" rtl="0">
              <a:spcBef>
                <a:spcPts val="500"/>
              </a:spcBef>
              <a:buClr>
                <a:schemeClr val="accent1"/>
              </a:buClr>
              <a:buSzPct val="75757"/>
              <a:buFont typeface="Arial"/>
              <a:buChar char="•"/>
            </a:pPr>
            <a:r>
              <a:rPr lang="en-US" sz="105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Mudge, S., Hoek, D. J. (2000). Describing jazz, blues, and popular 78 RPM sound recordings: Suggestions and guidelines. Cataloging &amp; Classification Quarterly,  29:3, 21-48.</a:t>
            </a:r>
          </a:p>
          <a:p>
            <a:pPr marL="274320" marR="0" lvl="0" indent="-274320" algn="l" rtl="0">
              <a:spcBef>
                <a:spcPts val="500"/>
              </a:spcBef>
              <a:buClr>
                <a:schemeClr val="accent1"/>
              </a:buClr>
              <a:buSzPct val="75757"/>
              <a:buFont typeface="Arial"/>
              <a:buChar char="•"/>
            </a:pPr>
            <a:r>
              <a:rPr lang="en-US" sz="105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Paton, C. A. (1990). Whispers in the stacks: The problem of sound recordings in archives. American Archivist, 53:2, 274-280.</a:t>
            </a:r>
          </a:p>
          <a:p>
            <a:pPr marL="274320" marR="0" lvl="0" indent="-274320" algn="l" rtl="0">
              <a:spcBef>
                <a:spcPts val="500"/>
              </a:spcBef>
              <a:buClr>
                <a:schemeClr val="accent1"/>
              </a:buClr>
              <a:buSzPct val="75757"/>
              <a:buFont typeface="Arial"/>
              <a:buChar char="•"/>
            </a:pPr>
            <a:r>
              <a:rPr lang="en-US" sz="105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Prom, C. J. (2010). Optimum Access? Processing in College and University Archives. American Archivist, 73:1, 146-174.</a:t>
            </a:r>
          </a:p>
          <a:p>
            <a:pPr marL="274320" marR="0" lvl="0" indent="-274320" algn="l" rtl="0">
              <a:spcBef>
                <a:spcPts val="500"/>
              </a:spcBef>
              <a:buClr>
                <a:schemeClr val="accent1"/>
              </a:buClr>
              <a:buSzPct val="75757"/>
              <a:buFont typeface="Arial"/>
              <a:buChar char="•"/>
            </a:pPr>
            <a:r>
              <a:rPr lang="en-US" sz="105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Prom, C.J. (2010). Forum (Letters to the Editor). American Archivist, 73:2, 411-420.</a:t>
            </a:r>
          </a:p>
          <a:p>
            <a:pPr marL="274320" marR="0" lvl="0" indent="-274320" algn="l" rtl="0">
              <a:spcBef>
                <a:spcPts val="500"/>
              </a:spcBef>
              <a:buClr>
                <a:schemeClr val="accent1"/>
              </a:buClr>
              <a:buSzPct val="75757"/>
              <a:buFont typeface="Arial"/>
              <a:buChar char="•"/>
            </a:pPr>
            <a:r>
              <a:rPr lang="en-US" sz="105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Smith, A. Allen, D. R., Allen, K. (2004.) Survey of the state of audio collections in academic libraries. Washington, D.C.: Council on Library and Information Resources.</a:t>
            </a:r>
          </a:p>
          <a:p>
            <a:pPr marL="274320" marR="0" lvl="0" indent="-274320" algn="l" rtl="0">
              <a:spcBef>
                <a:spcPts val="500"/>
              </a:spcBef>
              <a:buClr>
                <a:schemeClr val="accent1"/>
              </a:buClr>
              <a:buSzPct val="75757"/>
              <a:buFont typeface="Arial"/>
              <a:buChar char="•"/>
            </a:pPr>
            <a:r>
              <a:rPr lang="en-US" sz="105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Society for Ethnomusicology (2012). Archives, libraries, and museums. </a:t>
            </a:r>
            <a:r>
              <a:rPr lang="en-US" sz="1050" b="0" i="0" u="sng" strike="noStrike" cap="none" baseline="0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6"/>
              </a:rPr>
              <a:t>http://webdb.iu.edu/sem/scripts/links/linkentries.cfm?lcID=22</a:t>
            </a:r>
          </a:p>
          <a:p>
            <a:pPr marL="274320" marR="0" lvl="0" indent="-274320" algn="l" rtl="0">
              <a:spcBef>
                <a:spcPts val="500"/>
              </a:spcBef>
              <a:buClr>
                <a:schemeClr val="accent1"/>
              </a:buClr>
              <a:buSzPct val="75757"/>
              <a:buFont typeface="Arial"/>
              <a:buChar char="•"/>
            </a:pPr>
            <a:r>
              <a:rPr lang="en-US" sz="105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Van Ness, C. (2010). Much Ado about Paper Clips: 'More Product, Less Process' and the Modern Manuscript Repository.  American Archivist, 73:1, 129-145.</a:t>
            </a:r>
          </a:p>
          <a:p>
            <a:pPr marL="274320" marR="0" lvl="0" indent="-274320" algn="l" rtl="0">
              <a:spcBef>
                <a:spcPts val="500"/>
              </a:spcBef>
              <a:buClr>
                <a:schemeClr val="accent1"/>
              </a:buClr>
              <a:buSzPct val="75757"/>
              <a:buFont typeface="Arial"/>
              <a:buChar char="•"/>
            </a:pPr>
            <a:r>
              <a:rPr lang="en-US" sz="105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Van Ness, C. (2010). Forum (Letters to the Editor). American Archivist, 73:2, 411-420.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Georgia"/>
              <a:buNone/>
            </a:pPr>
            <a:r>
              <a:rPr lang="en-US" sz="32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MPLP: More Product, Less Process 	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8229600" cy="49377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600"/>
              </a:spcBef>
              <a:buClr>
                <a:schemeClr val="accent1"/>
              </a:buClr>
              <a:buSzPct val="76923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Greene &amp; Meissner (2005): “Golden Minimum” (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pp. 212-213</a:t>
            </a:r>
            <a:r>
              <a:rPr lang="en-US" sz="26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</a:t>
            </a:r>
          </a:p>
          <a:p>
            <a:pPr marL="274320" marR="0" lvl="0" indent="-274320" algn="l" rtl="0">
              <a:spcBef>
                <a:spcPts val="600"/>
              </a:spcBef>
              <a:buClr>
                <a:schemeClr val="accent1"/>
              </a:buClr>
              <a:buSzPct val="25000"/>
              <a:buFont typeface="Lato"/>
              <a:buNone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 </a:t>
            </a:r>
          </a:p>
          <a:p>
            <a:endParaRPr/>
          </a:p>
        </p:txBody>
      </p:sp>
      <p:grpSp>
        <p:nvGrpSpPr>
          <p:cNvPr id="114" name="Shape 114"/>
          <p:cNvGrpSpPr/>
          <p:nvPr/>
        </p:nvGrpSpPr>
        <p:grpSpPr>
          <a:xfrm>
            <a:off x="1828800" y="2066698"/>
            <a:ext cx="6629400" cy="4401000"/>
            <a:chOff x="0" y="9298"/>
            <a:chExt cx="6629400" cy="4401000"/>
          </a:xfrm>
        </p:grpSpPr>
        <p:sp>
          <p:nvSpPr>
            <p:cNvPr id="115" name="Shape 115"/>
            <p:cNvSpPr/>
            <p:nvPr/>
          </p:nvSpPr>
          <p:spPr>
            <a:xfrm>
              <a:off x="0" y="378300"/>
              <a:ext cx="6629400" cy="629999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19050" cap="flat">
              <a:solidFill>
                <a:srgbClr val="2AA2B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331469" y="9298"/>
              <a:ext cx="4640579" cy="738000"/>
            </a:xfrm>
            <a:prstGeom prst="roundRect">
              <a:avLst>
                <a:gd name="adj" fmla="val 16667"/>
              </a:avLst>
            </a:prstGeom>
            <a:solidFill>
              <a:srgbClr val="2AA2BF"/>
            </a:solidFill>
            <a:ln w="1905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175400" tIns="0" rIns="175400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“expedites getting collection materials into the hands of users;</a:t>
              </a:r>
            </a:p>
          </p:txBody>
        </p:sp>
        <p:sp>
          <p:nvSpPr>
            <p:cNvPr id="117" name="Shape 117"/>
            <p:cNvSpPr/>
            <p:nvPr/>
          </p:nvSpPr>
          <p:spPr>
            <a:xfrm>
              <a:off x="0" y="1512300"/>
              <a:ext cx="6629400" cy="629999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19050" cap="flat">
              <a:solidFill>
                <a:srgbClr val="2AA2B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331469" y="1143300"/>
              <a:ext cx="4640579" cy="738000"/>
            </a:xfrm>
            <a:prstGeom prst="roundRect">
              <a:avLst>
                <a:gd name="adj" fmla="val 16667"/>
              </a:avLst>
            </a:prstGeom>
            <a:solidFill>
              <a:srgbClr val="2AA2BF"/>
            </a:solidFill>
            <a:ln w="1905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175400" tIns="0" rIns="175400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assures arrangement of materials adequate to user needs;</a:t>
              </a:r>
            </a:p>
          </p:txBody>
        </p:sp>
        <p:sp>
          <p:nvSpPr>
            <p:cNvPr id="119" name="Shape 119"/>
            <p:cNvSpPr/>
            <p:nvPr/>
          </p:nvSpPr>
          <p:spPr>
            <a:xfrm>
              <a:off x="0" y="2646299"/>
              <a:ext cx="6629400" cy="629999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19050" cap="flat">
              <a:solidFill>
                <a:srgbClr val="2AA2B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>
              <a:off x="331469" y="2277300"/>
              <a:ext cx="4640579" cy="738000"/>
            </a:xfrm>
            <a:prstGeom prst="roundRect">
              <a:avLst>
                <a:gd name="adj" fmla="val 16667"/>
              </a:avLst>
            </a:prstGeom>
            <a:solidFill>
              <a:srgbClr val="2AA2BF"/>
            </a:solidFill>
            <a:ln w="1905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175400" tIns="0" rIns="175400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takes the minimal steps necessary to physically preserve collection materials; </a:t>
              </a:r>
            </a:p>
          </p:txBody>
        </p:sp>
        <p:sp>
          <p:nvSpPr>
            <p:cNvPr id="121" name="Shape 121"/>
            <p:cNvSpPr/>
            <p:nvPr/>
          </p:nvSpPr>
          <p:spPr>
            <a:xfrm>
              <a:off x="0" y="3780300"/>
              <a:ext cx="6629400" cy="629999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19050" cap="flat">
              <a:solidFill>
                <a:srgbClr val="2AA2B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331469" y="3411300"/>
              <a:ext cx="4640579" cy="738000"/>
            </a:xfrm>
            <a:prstGeom prst="roundRect">
              <a:avLst>
                <a:gd name="adj" fmla="val 16667"/>
              </a:avLst>
            </a:prstGeom>
            <a:solidFill>
              <a:srgbClr val="2AA2BF"/>
            </a:solidFill>
            <a:ln w="1905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175400" tIns="0" rIns="175400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describes materials sufficient to promote use”</a:t>
              </a:r>
            </a:p>
          </p:txBody>
        </p:sp>
      </p:grp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Georgia"/>
              <a:buNone/>
            </a:pPr>
            <a:r>
              <a:rPr lang="en-US" sz="32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MPLP &amp; Audiovisual Archiving 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57200" y="1285875"/>
            <a:ext cx="4040187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600"/>
              </a:spcBef>
              <a:buClr>
                <a:schemeClr val="accent1"/>
              </a:buClr>
              <a:buSzPct val="25000"/>
              <a:buFont typeface="Lato"/>
              <a:buNone/>
            </a:pPr>
            <a:r>
              <a:rPr lang="en-US" sz="2400" b="1" i="0" u="none" strike="noStrike" cap="none" baseline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MPLP: Critiques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2"/>
          </p:nvPr>
        </p:nvSpPr>
        <p:spPr>
          <a:xfrm>
            <a:off x="4648200" y="1295400"/>
            <a:ext cx="4041774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600"/>
              </a:spcBef>
              <a:buClr>
                <a:schemeClr val="accent1"/>
              </a:buClr>
              <a:buSzPct val="25000"/>
              <a:buFont typeface="Lato"/>
              <a:buNone/>
            </a:pPr>
            <a:r>
              <a:rPr lang="en-US" sz="2400" b="1" i="0" u="none" strike="noStrike" cap="none" baseline="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A/V archiving: Challenges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3"/>
          </p:nvPr>
        </p:nvSpPr>
        <p:spPr>
          <a:xfrm>
            <a:off x="457200" y="2133600"/>
            <a:ext cx="4038599" cy="4038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600"/>
              </a:spcBef>
              <a:buClr>
                <a:schemeClr val="accent1"/>
              </a:buClr>
              <a:buSzPct val="76923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Diversity of archives</a:t>
            </a:r>
          </a:p>
          <a:p>
            <a:pPr marL="274320" marR="0" lvl="0" indent="-274320" algn="l" rtl="0">
              <a:spcBef>
                <a:spcPts val="600"/>
              </a:spcBef>
              <a:buClr>
                <a:schemeClr val="accent1"/>
              </a:buClr>
              <a:buSzPct val="76923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Technical support </a:t>
            </a:r>
          </a:p>
          <a:p>
            <a:pPr marL="274320" marR="0" lvl="0" indent="-274320" algn="l" rtl="0">
              <a:spcBef>
                <a:spcPts val="600"/>
              </a:spcBef>
              <a:buClr>
                <a:schemeClr val="accent1"/>
              </a:buClr>
              <a:buSzPct val="76923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Non-manuscript collections 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body" idx="4"/>
          </p:nvPr>
        </p:nvSpPr>
        <p:spPr>
          <a:xfrm>
            <a:off x="4648200" y="2133600"/>
            <a:ext cx="4038599" cy="4038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600"/>
              </a:spcBef>
              <a:buClr>
                <a:schemeClr val="accent1"/>
              </a:buClr>
              <a:buSzPct val="76923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Specialized training</a:t>
            </a:r>
          </a:p>
          <a:p>
            <a:pPr marL="274320" marR="0" lvl="0" indent="-274320" algn="l" rtl="0">
              <a:spcBef>
                <a:spcPts val="600"/>
              </a:spcBef>
              <a:buClr>
                <a:schemeClr val="accent1"/>
              </a:buClr>
              <a:buSzPct val="76923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Media considerations</a:t>
            </a:r>
          </a:p>
          <a:p>
            <a:pPr marL="274320" marR="0" lvl="0" indent="-274320" algn="l" rtl="0">
              <a:spcBef>
                <a:spcPts val="600"/>
              </a:spcBef>
              <a:buClr>
                <a:schemeClr val="accent1"/>
              </a:buClr>
              <a:buSzPct val="76923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Many localized practices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457200" y="500856"/>
            <a:ext cx="8229600" cy="674687"/>
          </a:xfrm>
          <a:prstGeom prst="rect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74300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Georgia"/>
              <a:buNone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RESEARCH QUESTIONS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8229600" cy="4343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600"/>
              </a:spcBef>
              <a:buClr>
                <a:schemeClr val="accent1"/>
              </a:buClr>
              <a:buSzPct val="130952"/>
              <a:buFont typeface="Arial" pitchFamily="34" charset="0"/>
              <a:buChar char="•"/>
            </a:pPr>
            <a:r>
              <a:rPr lang="en-US" dirty="0">
                <a:ea typeface="Georgia"/>
                <a:cs typeface="Georgia"/>
              </a:rPr>
              <a:t> </a:t>
            </a:r>
            <a:r>
              <a:rPr lang="en-US" sz="2400" b="1" i="0" u="none" strike="noStrike" cap="none" baseline="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What </a:t>
            </a:r>
            <a:r>
              <a:rPr lang="en-US" sz="2400" b="1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has been the impact and/or application of the MPLP model on the processes used by audiovisual archivists?</a:t>
            </a:r>
          </a:p>
          <a:p>
            <a:endParaRPr dirty="0"/>
          </a:p>
          <a:p>
            <a:pPr marL="0" marR="0" lvl="0" indent="0" algn="l" rtl="0">
              <a:spcBef>
                <a:spcPts val="600"/>
              </a:spcBef>
              <a:buClr>
                <a:schemeClr val="accent1"/>
              </a:buClr>
              <a:buSzPct val="76388"/>
              <a:buFont typeface="Arial"/>
              <a:buChar char="•"/>
            </a:pPr>
            <a:r>
              <a:rPr lang="en-US" sz="2400" b="1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What does minimal processing look like for sound recordings versus paper-based archives? </a:t>
            </a:r>
          </a:p>
          <a:p>
            <a:endParaRPr dirty="0"/>
          </a:p>
          <a:p>
            <a:pPr marL="0" marR="0" lvl="0" indent="0" algn="l" rtl="0">
              <a:spcBef>
                <a:spcPts val="600"/>
              </a:spcBef>
              <a:buClr>
                <a:schemeClr val="accent1"/>
              </a:buClr>
              <a:buSzPct val="76388"/>
              <a:buFont typeface="Arial"/>
              <a:buChar char="•"/>
            </a:pPr>
            <a:r>
              <a:rPr lang="en-US" sz="2400" b="1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What disciplines, theories, or other influences have informed audiovisual archivists’ current practices?</a:t>
            </a:r>
          </a:p>
          <a:p>
            <a:endParaRPr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Georgia"/>
              <a:buNone/>
            </a:pPr>
            <a:r>
              <a:rPr lang="en-US" sz="29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Methodology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8229600" cy="49377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600"/>
              </a:spcBef>
              <a:buClr>
                <a:schemeClr val="accent1"/>
              </a:buClr>
              <a:buSzPct val="76923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Snowball sample of U.S.-based audiovisual repositories </a:t>
            </a:r>
          </a:p>
          <a:p>
            <a:pPr marL="548640" marR="0" lvl="1" indent="-281940" algn="l" rtl="0">
              <a:spcBef>
                <a:spcPts val="500"/>
              </a:spcBef>
              <a:buClr>
                <a:schemeClr val="accent2"/>
              </a:buClr>
              <a:buSzPct val="76086"/>
              <a:buFont typeface="Arial"/>
              <a:buChar char="•"/>
            </a:pPr>
            <a:r>
              <a:rPr lang="en-US" sz="2300" b="0" i="0" u="none" strike="noStrike" cap="none" baseline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12 contacted</a:t>
            </a:r>
          </a:p>
          <a:p>
            <a:pPr marL="548640" marR="0" lvl="1" indent="-281940" algn="l" rtl="0">
              <a:spcBef>
                <a:spcPts val="500"/>
              </a:spcBef>
              <a:buClr>
                <a:schemeClr val="accent2"/>
              </a:buClr>
              <a:buSzPct val="76086"/>
              <a:buFont typeface="Arial"/>
              <a:buChar char="•"/>
            </a:pPr>
            <a:r>
              <a:rPr lang="en-US" sz="2300" b="0" i="0" u="none" strike="noStrike" cap="none" baseline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11 participated (13 individual respondents)</a:t>
            </a:r>
          </a:p>
          <a:p>
            <a:endParaRPr/>
          </a:p>
          <a:p>
            <a:endParaRPr/>
          </a:p>
          <a:p>
            <a:pPr marL="274320" marR="0" lvl="0" indent="-274320" algn="l" rtl="0">
              <a:spcBef>
                <a:spcPts val="600"/>
              </a:spcBef>
              <a:buClr>
                <a:schemeClr val="accent1"/>
              </a:buClr>
              <a:buSzPct val="76923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Semi-structured interviews  (30 minutes) </a:t>
            </a:r>
          </a:p>
          <a:p>
            <a:pPr marL="548640" marR="0" lvl="1" indent="-281940" algn="l" rtl="0">
              <a:spcBef>
                <a:spcPts val="500"/>
              </a:spcBef>
              <a:buClr>
                <a:schemeClr val="accent2"/>
              </a:buClr>
              <a:buSzPct val="76086"/>
              <a:buFont typeface="Arial"/>
              <a:buChar char="•"/>
            </a:pPr>
            <a:r>
              <a:rPr lang="en-US" sz="2300" b="0" i="0" u="none" strike="noStrike" cap="none" baseline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Phone (9)</a:t>
            </a:r>
          </a:p>
          <a:p>
            <a:pPr marL="548640" marR="0" lvl="1" indent="-281940" algn="l" rtl="0">
              <a:spcBef>
                <a:spcPts val="500"/>
              </a:spcBef>
              <a:buClr>
                <a:schemeClr val="accent2"/>
              </a:buClr>
              <a:buSzPct val="76086"/>
              <a:buFont typeface="Arial"/>
              <a:buChar char="•"/>
            </a:pPr>
            <a:r>
              <a:rPr lang="en-US" sz="2300" b="0" i="0" u="none" strike="noStrike" cap="none" baseline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In-person (1)</a:t>
            </a:r>
          </a:p>
          <a:p>
            <a:pPr marL="548640" marR="0" lvl="1" indent="-281940" algn="l" rtl="0">
              <a:spcBef>
                <a:spcPts val="500"/>
              </a:spcBef>
              <a:buClr>
                <a:schemeClr val="accent2"/>
              </a:buClr>
              <a:buSzPct val="76086"/>
              <a:buFont typeface="Arial"/>
              <a:buChar char="•"/>
            </a:pPr>
            <a:r>
              <a:rPr lang="en-US" sz="2300" b="0" i="0" u="none" strike="noStrike" cap="none" baseline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Email (2)</a:t>
            </a:r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Georgia"/>
              <a:buNone/>
            </a:pPr>
            <a:r>
              <a:rPr lang="en-US" sz="32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Selected Demographics 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8229600" cy="49377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600"/>
              </a:spcBef>
              <a:buClr>
                <a:schemeClr val="accent1"/>
              </a:buClr>
              <a:buSzPct val="76923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Repository locations:  </a:t>
            </a:r>
          </a:p>
          <a:p>
            <a:pPr marL="548640" marR="0" lvl="1" indent="-281940" algn="l" rtl="0">
              <a:spcBef>
                <a:spcPts val="500"/>
              </a:spcBef>
              <a:buClr>
                <a:schemeClr val="accent2"/>
              </a:buClr>
              <a:buSzPct val="76086"/>
              <a:buFont typeface="Arial"/>
              <a:buChar char="•"/>
            </a:pPr>
            <a:r>
              <a:rPr lang="en-US" sz="2300" b="0" i="0" u="none" strike="noStrike" cap="none" baseline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Northeast:  3</a:t>
            </a:r>
          </a:p>
          <a:p>
            <a:pPr marL="548640" marR="0" lvl="1" indent="-281940" algn="l" rtl="0">
              <a:spcBef>
                <a:spcPts val="500"/>
              </a:spcBef>
              <a:buClr>
                <a:schemeClr val="accent2"/>
              </a:buClr>
              <a:buSzPct val="76086"/>
              <a:buFont typeface="Arial"/>
              <a:buChar char="•"/>
            </a:pPr>
            <a:r>
              <a:rPr lang="en-US" sz="2300" b="0" i="0" u="none" strike="noStrike" cap="none" baseline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Southeast: 2</a:t>
            </a:r>
          </a:p>
          <a:p>
            <a:pPr marL="548640" marR="0" lvl="1" indent="-281940" algn="l" rtl="0">
              <a:spcBef>
                <a:spcPts val="500"/>
              </a:spcBef>
              <a:buClr>
                <a:schemeClr val="accent2"/>
              </a:buClr>
              <a:buSzPct val="76086"/>
              <a:buFont typeface="Arial"/>
              <a:buChar char="•"/>
            </a:pPr>
            <a:r>
              <a:rPr lang="en-US" sz="2300" b="0" i="0" u="none" strike="noStrike" cap="none" baseline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Midwest: 3</a:t>
            </a:r>
          </a:p>
          <a:p>
            <a:pPr marL="548640" marR="0" lvl="1" indent="-281940" algn="l" rtl="0">
              <a:spcBef>
                <a:spcPts val="500"/>
              </a:spcBef>
              <a:buClr>
                <a:schemeClr val="accent2"/>
              </a:buClr>
              <a:buSzPct val="76086"/>
              <a:buFont typeface="Arial"/>
              <a:buChar char="•"/>
            </a:pPr>
            <a:r>
              <a:rPr lang="en-US" sz="2300" b="0" i="0" u="none" strike="noStrike" cap="none" baseline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West Coast: 3 </a:t>
            </a:r>
          </a:p>
          <a:p>
            <a:endParaRPr/>
          </a:p>
          <a:p>
            <a:pPr marL="274320" marR="0" lvl="0" indent="-274320" algn="l" rtl="0">
              <a:spcBef>
                <a:spcPts val="600"/>
              </a:spcBef>
              <a:buClr>
                <a:schemeClr val="accent1"/>
              </a:buClr>
              <a:buSzPct val="76923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Average staff: 2-4</a:t>
            </a:r>
          </a:p>
          <a:p>
            <a:endParaRPr/>
          </a:p>
          <a:p>
            <a:pPr marL="274320" marR="0" lvl="0" indent="-274320" algn="l" rtl="0">
              <a:spcBef>
                <a:spcPts val="600"/>
              </a:spcBef>
              <a:buClr>
                <a:schemeClr val="accent1"/>
              </a:buClr>
              <a:buSzPct val="76923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Holdings:  11,000 – 2,000,000 items </a:t>
            </a:r>
          </a:p>
          <a:p>
            <a:pPr marL="548640" marR="0" lvl="1" indent="-281940" algn="l" rtl="0">
              <a:spcBef>
                <a:spcPts val="500"/>
              </a:spcBef>
              <a:buClr>
                <a:schemeClr val="accent2"/>
              </a:buClr>
              <a:buSzPct val="76086"/>
              <a:buFont typeface="Arial"/>
              <a:buChar char="•"/>
            </a:pPr>
            <a:r>
              <a:rPr lang="en-US" sz="2300" b="0" i="0" u="none" strike="noStrike" cap="none" baseline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Average: 385,800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Georgia"/>
              <a:buNone/>
            </a:pPr>
            <a:r>
              <a:rPr lang="en-US" sz="32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Results: applicability of MPLP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8229600" cy="49377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600"/>
              </a:spcBef>
              <a:buClr>
                <a:schemeClr val="accent1"/>
              </a:buClr>
              <a:buSzPct val="76923"/>
              <a:buFont typeface="Arial"/>
              <a:buChar char="•"/>
            </a:pPr>
            <a:r>
              <a:rPr lang="en-US" sz="2600" b="0" i="0" u="none" strike="noStrike" cap="none" baseline="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3/13 considered MPLP to be central to their current approach</a:t>
            </a:r>
          </a:p>
          <a:p>
            <a:endParaRPr dirty="0"/>
          </a:p>
          <a:p>
            <a:pPr marL="274320" marR="0" lvl="0" indent="-274320" algn="l" rtl="0">
              <a:spcBef>
                <a:spcPts val="600"/>
              </a:spcBef>
              <a:buClr>
                <a:schemeClr val="accent1"/>
              </a:buClr>
              <a:buSzPct val="76923"/>
              <a:buFont typeface="Arial"/>
              <a:buChar char="•"/>
            </a:pPr>
            <a:r>
              <a:rPr lang="en-US" sz="2600" b="0" i="0" u="none" strike="noStrike" cap="none" baseline="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11/13 indicated basic familiarity with MPLP</a:t>
            </a:r>
          </a:p>
          <a:p>
            <a:endParaRPr dirty="0"/>
          </a:p>
          <a:p>
            <a:pPr marL="274320" marR="0" lvl="0" indent="-274320" algn="l" rtl="0">
              <a:spcBef>
                <a:spcPts val="600"/>
              </a:spcBef>
              <a:buClr>
                <a:schemeClr val="accent1"/>
              </a:buClr>
              <a:buSzPct val="76923"/>
              <a:buFont typeface="Arial"/>
              <a:buChar char="•"/>
            </a:pPr>
            <a:r>
              <a:rPr lang="en-US" sz="2600" b="0" i="0" u="none" strike="noStrike" cap="none" baseline="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11/13 believed </a:t>
            </a:r>
            <a:r>
              <a:rPr lang="en-US" sz="2600" b="0" i="0" u="none" strike="noStrike" cap="none" baseline="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(some) aspects </a:t>
            </a:r>
            <a:r>
              <a:rPr lang="en-US" sz="2600" b="0" i="0" u="none" strike="noStrike" cap="none" baseline="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of MPLP were applicable to audiovisual materials </a:t>
            </a:r>
          </a:p>
          <a:p>
            <a:endParaRPr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Georgia"/>
              <a:buNone/>
            </a:pPr>
            <a:r>
              <a:rPr lang="en-US" sz="29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Results: </a:t>
            </a:r>
            <a:br>
              <a:rPr lang="en-US" sz="29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29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minimal processing for A/V materials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8229600" cy="49377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600"/>
              </a:spcBef>
              <a:buClr>
                <a:schemeClr val="accent1"/>
              </a:buClr>
              <a:buSzPct val="76923"/>
              <a:buFont typeface="Arial"/>
              <a:buChar char="•"/>
            </a:pPr>
            <a:r>
              <a:rPr lang="en-US" sz="2600" b="0" i="0" u="none" strike="noStrike" cap="none" baseline="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5/13 </a:t>
            </a:r>
            <a:r>
              <a:rPr lang="en-US" sz="2600" b="0" i="0" u="none" strike="noStrike" cap="none" baseline="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considered minimal processing to include item-level description</a:t>
            </a:r>
          </a:p>
          <a:p>
            <a:endParaRPr dirty="0"/>
          </a:p>
          <a:p>
            <a:pPr marL="274320" marR="0" lvl="0" indent="-274320" algn="l" rtl="0">
              <a:spcBef>
                <a:spcPts val="600"/>
              </a:spcBef>
              <a:buClr>
                <a:schemeClr val="accent1"/>
              </a:buClr>
              <a:buSzPct val="76923"/>
              <a:buFont typeface="Arial"/>
              <a:buChar char="•"/>
            </a:pPr>
            <a:r>
              <a:rPr lang="en-US" sz="2600" b="0" i="0" u="none" strike="noStrike" cap="none" baseline="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Most described their institution’s approach as more maximalist than minimalist </a:t>
            </a:r>
          </a:p>
          <a:p>
            <a:endParaRPr dirty="0"/>
          </a:p>
          <a:p>
            <a:pPr marL="274320" marR="0" lvl="0" indent="-274320" algn="l" rtl="0">
              <a:spcBef>
                <a:spcPts val="600"/>
              </a:spcBef>
              <a:buClr>
                <a:schemeClr val="accent1"/>
              </a:buClr>
              <a:buSzPct val="76923"/>
              <a:buFont typeface="Arial"/>
              <a:buChar char="•"/>
            </a:pPr>
            <a:r>
              <a:rPr lang="en-US" sz="2600" b="0" i="0" u="none" strike="noStrike" cap="none" baseline="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Many factors &amp; considerations</a:t>
            </a:r>
          </a:p>
          <a:p>
            <a:pPr marL="548640" marR="0" lvl="1" indent="-281940" algn="l" rtl="0">
              <a:spcBef>
                <a:spcPts val="500"/>
              </a:spcBef>
              <a:buClr>
                <a:schemeClr val="accent2"/>
              </a:buClr>
              <a:buSzPct val="76086"/>
              <a:buFont typeface="Arial"/>
              <a:buChar char="•"/>
            </a:pPr>
            <a:r>
              <a:rPr lang="en-US" sz="2300" b="0" i="0" u="none" strike="noStrike" cap="none" baseline="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Commercial vs. non-commercial</a:t>
            </a:r>
          </a:p>
          <a:p>
            <a:pPr marL="548640" marR="0" lvl="1" indent="-281940" algn="l" rtl="0">
              <a:spcBef>
                <a:spcPts val="500"/>
              </a:spcBef>
              <a:buClr>
                <a:schemeClr val="accent2"/>
              </a:buClr>
              <a:buSzPct val="76086"/>
              <a:buFont typeface="Arial"/>
              <a:buChar char="•"/>
            </a:pPr>
            <a:r>
              <a:rPr lang="en-US" sz="2300" b="0" i="0" u="none" strike="noStrike" cap="none" baseline="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Analog vs. digital </a:t>
            </a:r>
          </a:p>
          <a:p>
            <a:pPr marL="548640" marR="0" lvl="1" indent="-281940" algn="l" rtl="0">
              <a:spcBef>
                <a:spcPts val="500"/>
              </a:spcBef>
              <a:buClr>
                <a:schemeClr val="accent2"/>
              </a:buClr>
              <a:buSzPct val="76086"/>
              <a:buFont typeface="Arial"/>
              <a:buChar char="•"/>
            </a:pPr>
            <a:r>
              <a:rPr lang="en-US" sz="2300" b="0" i="0" u="none" strike="noStrike" cap="none" baseline="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Research value</a:t>
            </a:r>
          </a:p>
          <a:p>
            <a:pPr marL="548640" marR="0" lvl="1" indent="-281940" algn="l" rtl="0">
              <a:spcBef>
                <a:spcPts val="500"/>
              </a:spcBef>
              <a:buClr>
                <a:schemeClr val="accent2"/>
              </a:buClr>
              <a:buSzPct val="76086"/>
              <a:buFont typeface="Arial"/>
              <a:buChar char="•"/>
            </a:pPr>
            <a:r>
              <a:rPr lang="en-US" sz="2300" b="0" i="0" u="none" strike="noStrike" cap="none" baseline="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Preservation and/or storage requirements </a:t>
            </a:r>
          </a:p>
          <a:p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Georgia"/>
              <a:buNone/>
            </a:pPr>
            <a:r>
              <a:rPr lang="en-US" sz="32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Final Thoughts: MPLP &amp; A/V Archives </a:t>
            </a: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8229600" cy="49377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600"/>
              </a:spcBef>
              <a:buClr>
                <a:schemeClr val="accent1"/>
              </a:buClr>
              <a:buSzPct val="76923"/>
              <a:buFont typeface="Arial"/>
              <a:buChar char="•"/>
            </a:pPr>
            <a:r>
              <a:rPr lang="en-US" sz="2600" b="0" i="0" u="none" strike="noStrike" cap="none" baseline="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Challenges: </a:t>
            </a:r>
          </a:p>
          <a:p>
            <a:pPr marL="548640" marR="0" lvl="1" indent="-281940" algn="l" rtl="0">
              <a:spcBef>
                <a:spcPts val="500"/>
              </a:spcBef>
              <a:buClr>
                <a:schemeClr val="accent2"/>
              </a:buClr>
              <a:buSzPct val="76086"/>
              <a:buFont typeface="Arial"/>
              <a:buChar char="•"/>
            </a:pPr>
            <a:r>
              <a:rPr lang="en-US" sz="2300" b="0" i="0" u="none" strike="noStrike" cap="none" baseline="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MPLP </a:t>
            </a:r>
            <a:r>
              <a:rPr lang="en-US" sz="2300" b="0" i="0" u="none" strike="noStrike" cap="none" baseline="0" dirty="0" err="1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vs</a:t>
            </a:r>
            <a:r>
              <a:rPr lang="en-US" sz="2300" b="0" i="0" u="none" strike="noStrike" cap="none" baseline="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-US" sz="2300" b="0" i="0" u="none" strike="noStrike" cap="none" baseline="0" dirty="0" err="1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findability</a:t>
            </a:r>
            <a:r>
              <a:rPr lang="en-US" sz="2300" b="0" i="0" u="none" strike="noStrike" cap="none" baseline="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 </a:t>
            </a:r>
          </a:p>
          <a:p>
            <a:pPr marL="548640" marR="0" lvl="1" indent="-281940" algn="l" rtl="0">
              <a:spcBef>
                <a:spcPts val="500"/>
              </a:spcBef>
              <a:buClr>
                <a:schemeClr val="accent2"/>
              </a:buClr>
              <a:buSzPct val="76086"/>
              <a:buFont typeface="Arial"/>
              <a:buChar char="•"/>
            </a:pPr>
            <a:r>
              <a:rPr lang="en-US" sz="2300" b="0" i="0" u="none" strike="noStrike" cap="none" baseline="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Limited resources</a:t>
            </a:r>
          </a:p>
          <a:p>
            <a:pPr marL="548640" marR="0" lvl="1" indent="-281940" algn="l" rtl="0">
              <a:spcBef>
                <a:spcPts val="500"/>
              </a:spcBef>
              <a:buClr>
                <a:schemeClr val="accent2"/>
              </a:buClr>
              <a:buSzPct val="76086"/>
              <a:buFont typeface="Arial"/>
              <a:buChar char="•"/>
            </a:pPr>
            <a:r>
              <a:rPr lang="en-US" sz="2300" b="0" i="0" u="none" strike="noStrike" cap="none" baseline="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Lack of applicable literature/case studies </a:t>
            </a:r>
          </a:p>
          <a:p>
            <a:endParaRPr dirty="0"/>
          </a:p>
          <a:p>
            <a:pPr marL="274320" marR="0" lvl="0" indent="-274320" algn="l" rtl="0">
              <a:spcBef>
                <a:spcPts val="600"/>
              </a:spcBef>
              <a:buClr>
                <a:schemeClr val="accent1"/>
              </a:buClr>
              <a:buSzPct val="76923"/>
              <a:buFont typeface="Arial"/>
              <a:buChar char="•"/>
            </a:pPr>
            <a:r>
              <a:rPr lang="en-US" sz="2600" b="0" i="0" u="none" strike="noStrike" cap="none" baseline="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Applications: </a:t>
            </a:r>
          </a:p>
          <a:p>
            <a:pPr marL="548640" marR="0" lvl="1" indent="-281940" algn="l" rtl="0">
              <a:spcBef>
                <a:spcPts val="500"/>
              </a:spcBef>
              <a:buClr>
                <a:schemeClr val="accent2"/>
              </a:buClr>
              <a:buSzPct val="76086"/>
              <a:buFont typeface="Arial"/>
              <a:buChar char="•"/>
            </a:pPr>
            <a:r>
              <a:rPr lang="en-US" sz="2300" b="0" i="0" u="none" strike="noStrike" cap="none" baseline="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Holistic framework (mindset/planning)</a:t>
            </a:r>
          </a:p>
          <a:p>
            <a:pPr marL="548640" marR="0" lvl="1" indent="-281940" algn="l" rtl="0">
              <a:spcBef>
                <a:spcPts val="500"/>
              </a:spcBef>
              <a:buClr>
                <a:schemeClr val="accent2"/>
              </a:buClr>
              <a:buSzPct val="76086"/>
              <a:buFont typeface="Arial"/>
              <a:buChar char="•"/>
            </a:pPr>
            <a:r>
              <a:rPr lang="en-US" sz="2300" b="0" i="0" u="none" strike="noStrike" cap="none" baseline="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Some short-cuts are possible: concert series, recurring radio programs, etc. </a:t>
            </a:r>
          </a:p>
          <a:p>
            <a:pPr marL="548640" marR="0" lvl="1" indent="-281940" algn="l" rtl="0">
              <a:spcBef>
                <a:spcPts val="500"/>
              </a:spcBef>
              <a:buClr>
                <a:schemeClr val="accent2"/>
              </a:buClr>
              <a:buSzPct val="76086"/>
              <a:buFont typeface="Arial"/>
              <a:buChar char="•"/>
            </a:pPr>
            <a:r>
              <a:rPr lang="en-US" sz="2300" b="1" i="0" u="none" strike="noStrike" cap="none" baseline="0" dirty="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Refocusing descriptive efforts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oncourse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831</Words>
  <Application>Microsoft Office PowerPoint</Application>
  <PresentationFormat>On-screen Show (4:3)</PresentationFormat>
  <Paragraphs>99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/>
      <vt:lpstr>MPLP and the Audiovisual Archive: An Exploratory Study of Minimal Processing Practices for Sound  Recordings</vt:lpstr>
      <vt:lpstr>MPLP: More Product, Less Process  </vt:lpstr>
      <vt:lpstr>MPLP &amp; Audiovisual Archiving </vt:lpstr>
      <vt:lpstr>RESEARCH QUESTIONS</vt:lpstr>
      <vt:lpstr>Methodology</vt:lpstr>
      <vt:lpstr>Selected Demographics </vt:lpstr>
      <vt:lpstr>Results: applicability of MPLP</vt:lpstr>
      <vt:lpstr>Results:  minimal processing for A/V materials</vt:lpstr>
      <vt:lpstr>Final Thoughts: MPLP &amp; A/V Archives </vt:lpstr>
      <vt:lpstr>Selected 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MPLP and the Audiovisual Archive: An Exploratory Study of Minimal Processing Practices for Sound  Recordings</dc:title>
  <dc:creator>Sofia</dc:creator>
  <cp:lastModifiedBy>Sofia</cp:lastModifiedBy>
  <cp:revision>23</cp:revision>
  <dcterms:modified xsi:type="dcterms:W3CDTF">2013-08-13T13:22:30Z</dcterms:modified>
</cp:coreProperties>
</file>