
<file path=[Content_Types].xml><?xml version="1.0" encoding="utf-8"?>
<Types xmlns="http://schemas.openxmlformats.org/package/2006/content-types">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theme/theme2.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6.xml" ContentType="application/vnd.openxmlformats-officedocument.presentationml.slideLayout+xml"/>
  <Override PartName="/ppt/presentation.xml" ContentType="application/vnd.openxmlformats-officedocument.presentationml.presentation.main+xml"/>
  <Override PartName="/docProps/app.xml" ContentType="application/vnd.openxmlformats-officedocument.extended-properties+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theme/theme3.xml" ContentType="application/vnd.openxmlformats-officedocument.theme+xml"/>
  <Override PartName="/ppt/presProps.xml" ContentType="application/vnd.openxmlformats-officedocument.presentationml.presProps+xml"/>
  <Default Extension="jpeg" ContentType="image/jpeg"/>
  <Override PartName="/ppt/slideLayouts/slideLayout3.xml" ContentType="application/vnd.openxmlformats-officedocument.presentationml.slideLayout+xml"/>
  <Override PartName="/ppt/slides/slide3.xml" ContentType="application/vnd.openxmlformats-officedocument.presentationml.slide+xml"/>
  <Override PartName="/ppt/slides/slide4.xml" ContentType="application/vnd.openxmlformats-officedocument.presentationml.slide+xml"/>
  <Override PartName="/ppt/slideLayouts/slideLayout5.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slides/slide8.xml" ContentType="application/vnd.openxmlformats-officedocument.presentationml.slide+xml"/>
  <Override PartName="/ppt/slideMasters/slideMaster1.xml" ContentType="application/vnd.openxmlformats-officedocument.presentationml.slideMaster+xml"/>
  <Override PartName="/ppt/viewProps.xml" ContentType="application/vnd.openxmlformats-officedocument.presentationml.viewProps+xml"/>
  <Default Extension="bin" ContentType="application/vnd.openxmlformats-officedocument.presentationml.printerSettings"/>
  <Default Extension="rels" ContentType="application/vnd.openxmlformats-package.relationships+xml"/>
  <Override PartName="/ppt/slides/slide9.xml" ContentType="application/vnd.openxmlformats-officedocument.presentationml.slide+xml"/>
  <Override PartName="/ppt/handoutMasters/handoutMaster1.xml" ContentType="application/vnd.openxmlformats-officedocument.presentationml.handoutMaster+xml"/>
  <Override PartName="/ppt/slides/slide6.xml" ContentType="application/vnd.openxmlformats-officedocument.presentationml.slide+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autoCompressPictures="0">
  <p:sldMasterIdLst>
    <p:sldMasterId r:id="rId1"/>
  </p:sldMasterIdLst>
  <p:notesMasterIdLst>
    <p:notesMasterId r:id="rId12"/>
  </p:notesMasterIdLst>
  <p:handoutMasterIdLst>
    <p:handoutMasterId r:id="rId13"/>
  </p:handoutMasterIdLst>
  <p:sldIdLst>
    <p:sldId id="256" r:id="rId2"/>
    <p:sldId id="257" r:id="rId3"/>
    <p:sldId id="258" r:id="rId4"/>
    <p:sldId id="259" r:id="rId5"/>
    <p:sldId id="267" r:id="rId6"/>
    <p:sldId id="260" r:id="rId7"/>
    <p:sldId id="261" r:id="rId8"/>
    <p:sldId id="265" r:id="rId9"/>
    <p:sldId id="263" r:id="rId10"/>
    <p:sldId id="264"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extLst>
    <p:ext uri="{E76CE94A-603C-4142-B9EB-6D1370010A27}">
      <p14:discardImageEditData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0"/>
    </p:ext>
    <p:ext uri="{D31A062A-798A-4329-ABDD-BBA856620510}">
      <p14:defaultImageDpi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5620"/>
    <p:restoredTop sz="94660"/>
  </p:normalViewPr>
  <p:slideViewPr>
    <p:cSldViewPr snapToObjects="1">
      <p:cViewPr varScale="1">
        <p:scale>
          <a:sx n="81" d="100"/>
          <a:sy n="81" d="100"/>
        </p:scale>
        <p:origin x="-1032" y="-11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4" Type="http://schemas.openxmlformats.org/officeDocument/2006/relationships/printerSettings" Target="printerSettings/printerSettings1.bin"/><Relationship Id="rId4" Type="http://schemas.openxmlformats.org/officeDocument/2006/relationships/slide" Target="slides/slide3.xml"/><Relationship Id="rId7" Type="http://schemas.openxmlformats.org/officeDocument/2006/relationships/slide" Target="slides/slide6.xml"/><Relationship Id="rId11" Type="http://schemas.openxmlformats.org/officeDocument/2006/relationships/slide" Target="slides/slide10.xml"/><Relationship Id="rId1" Type="http://schemas.openxmlformats.org/officeDocument/2006/relationships/slideMaster" Target="slideMasters/slideMaster1.xml"/><Relationship Id="rId6" Type="http://schemas.openxmlformats.org/officeDocument/2006/relationships/slide" Target="slides/slide5.xml"/><Relationship Id="rId16" Type="http://schemas.openxmlformats.org/officeDocument/2006/relationships/viewProps" Target="viewProps.xml"/><Relationship Id="rId8" Type="http://schemas.openxmlformats.org/officeDocument/2006/relationships/slide" Target="slides/slide7.xml"/><Relationship Id="rId13" Type="http://schemas.openxmlformats.org/officeDocument/2006/relationships/handoutMaster" Target="handoutMasters/handoutMaster1.xml"/><Relationship Id="rId10" Type="http://schemas.openxmlformats.org/officeDocument/2006/relationships/slide" Target="slides/slide9.xml"/><Relationship Id="rId5" Type="http://schemas.openxmlformats.org/officeDocument/2006/relationships/slide" Target="slides/slide4.xml"/><Relationship Id="rId15" Type="http://schemas.openxmlformats.org/officeDocument/2006/relationships/presProps" Target="presProps.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9" Type="http://schemas.openxmlformats.org/officeDocument/2006/relationships/slide" Target="slides/slide8.xml"/><Relationship Id="rId3" Type="http://schemas.openxmlformats.org/officeDocument/2006/relationships/slide" Target="slides/slide2.xml"/><Relationship Id="rId1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E80E7C19-EB7F-7A42-B2AB-0CF9C606513D}" type="datetimeFigureOut">
              <a:rPr lang="en-US" smtClean="0"/>
              <a:t>8/13/13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5835C032-F0BA-8F4B-83F9-EB09034E492E}"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3441A7E-E457-FB48-A41A-D481C097F969}" type="datetimeFigureOut">
              <a:rPr lang="en-US" smtClean="0"/>
              <a:t>8/13/13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FE68688-8936-AA4C-AA6E-BBA9D60AD6F6}" type="slidenum">
              <a:rPr lang="en-US" smtClean="0"/>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t>8/13/13</a:t>
            </a:r>
            <a:endParaRPr lang="en-US"/>
          </a:p>
        </p:txBody>
      </p:sp>
      <p:sp>
        <p:nvSpPr>
          <p:cNvPr id="5" name="Footer Placeholder 4"/>
          <p:cNvSpPr>
            <a:spLocks noGrp="1"/>
          </p:cNvSpPr>
          <p:nvPr>
            <p:ph type="ftr" sz="quarter" idx="11"/>
          </p:nvPr>
        </p:nvSpPr>
        <p:spPr/>
        <p:txBody>
          <a:bodyPr/>
          <a:lstStyle/>
          <a:p>
            <a:r>
              <a:rPr lang="en-US" smtClean="0"/>
              <a:t>SAA Research Forum 2013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8/13/13</a:t>
            </a:r>
            <a:endParaRPr lang="en-US"/>
          </a:p>
        </p:txBody>
      </p:sp>
      <p:sp>
        <p:nvSpPr>
          <p:cNvPr id="5" name="Footer Placeholder 4"/>
          <p:cNvSpPr>
            <a:spLocks noGrp="1"/>
          </p:cNvSpPr>
          <p:nvPr>
            <p:ph type="ftr" sz="quarter" idx="11"/>
          </p:nvPr>
        </p:nvSpPr>
        <p:spPr/>
        <p:txBody>
          <a:bodyPr/>
          <a:lstStyle/>
          <a:p>
            <a:r>
              <a:rPr lang="en-US" smtClean="0"/>
              <a:t>SAA Research Forum 2013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8/13/13</a:t>
            </a:r>
            <a:endParaRPr lang="en-US"/>
          </a:p>
        </p:txBody>
      </p:sp>
      <p:sp>
        <p:nvSpPr>
          <p:cNvPr id="5" name="Footer Placeholder 4"/>
          <p:cNvSpPr>
            <a:spLocks noGrp="1"/>
          </p:cNvSpPr>
          <p:nvPr>
            <p:ph type="ftr" sz="quarter" idx="11"/>
          </p:nvPr>
        </p:nvSpPr>
        <p:spPr/>
        <p:txBody>
          <a:bodyPr/>
          <a:lstStyle/>
          <a:p>
            <a:r>
              <a:rPr lang="en-US" smtClean="0"/>
              <a:t>SAA Research Forum 2013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8/13/13</a:t>
            </a:r>
            <a:endParaRPr lang="en-US"/>
          </a:p>
        </p:txBody>
      </p:sp>
      <p:sp>
        <p:nvSpPr>
          <p:cNvPr id="5" name="Footer Placeholder 4"/>
          <p:cNvSpPr>
            <a:spLocks noGrp="1"/>
          </p:cNvSpPr>
          <p:nvPr>
            <p:ph type="ftr" sz="quarter" idx="11"/>
          </p:nvPr>
        </p:nvSpPr>
        <p:spPr/>
        <p:txBody>
          <a:bodyPr/>
          <a:lstStyle/>
          <a:p>
            <a:r>
              <a:rPr lang="en-US" smtClean="0"/>
              <a:t>SAA Research Forum 2013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8/13/13</a:t>
            </a:r>
            <a:endParaRPr lang="en-US"/>
          </a:p>
        </p:txBody>
      </p:sp>
      <p:sp>
        <p:nvSpPr>
          <p:cNvPr id="5" name="Footer Placeholder 4"/>
          <p:cNvSpPr>
            <a:spLocks noGrp="1"/>
          </p:cNvSpPr>
          <p:nvPr>
            <p:ph type="ftr" sz="quarter" idx="11"/>
          </p:nvPr>
        </p:nvSpPr>
        <p:spPr/>
        <p:txBody>
          <a:bodyPr/>
          <a:lstStyle/>
          <a:p>
            <a:r>
              <a:rPr lang="en-US" smtClean="0"/>
              <a:t>SAA Research Forum 2013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8/13/13</a:t>
            </a:r>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
        <p:nvSpPr>
          <p:cNvPr id="7" name="Slide Number Placeholder 6"/>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8/13/13</a:t>
            </a:r>
            <a:endParaRPr lang="en-US"/>
          </a:p>
        </p:txBody>
      </p:sp>
      <p:sp>
        <p:nvSpPr>
          <p:cNvPr id="8" name="Footer Placeholder 7"/>
          <p:cNvSpPr>
            <a:spLocks noGrp="1"/>
          </p:cNvSpPr>
          <p:nvPr>
            <p:ph type="ftr" sz="quarter" idx="11"/>
          </p:nvPr>
        </p:nvSpPr>
        <p:spPr/>
        <p:txBody>
          <a:bodyPr/>
          <a:lstStyle/>
          <a:p>
            <a:r>
              <a:rPr lang="en-US" smtClean="0"/>
              <a:t>SAA Research Forum 2013</a:t>
            </a:r>
            <a:endParaRPr lang="en-US"/>
          </a:p>
        </p:txBody>
      </p:sp>
      <p:sp>
        <p:nvSpPr>
          <p:cNvPr id="9" name="Slide Number Placeholder 8"/>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8/13/13</a:t>
            </a:r>
            <a:endParaRPr lang="en-US"/>
          </a:p>
        </p:txBody>
      </p:sp>
      <p:sp>
        <p:nvSpPr>
          <p:cNvPr id="4" name="Footer Placeholder 3"/>
          <p:cNvSpPr>
            <a:spLocks noGrp="1"/>
          </p:cNvSpPr>
          <p:nvPr>
            <p:ph type="ftr" sz="quarter" idx="11"/>
          </p:nvPr>
        </p:nvSpPr>
        <p:spPr/>
        <p:txBody>
          <a:bodyPr/>
          <a:lstStyle/>
          <a:p>
            <a:r>
              <a:rPr lang="en-US" smtClean="0"/>
              <a:t>SAA Research Forum 2013</a:t>
            </a:r>
            <a:endParaRPr lang="en-US"/>
          </a:p>
        </p:txBody>
      </p:sp>
      <p:sp>
        <p:nvSpPr>
          <p:cNvPr id="5" name="Slide Number Placeholder 4"/>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8/13/13</a:t>
            </a:r>
            <a:endParaRPr lang="en-US"/>
          </a:p>
        </p:txBody>
      </p:sp>
      <p:sp>
        <p:nvSpPr>
          <p:cNvPr id="3" name="Footer Placeholder 2"/>
          <p:cNvSpPr>
            <a:spLocks noGrp="1"/>
          </p:cNvSpPr>
          <p:nvPr>
            <p:ph type="ftr" sz="quarter" idx="11"/>
          </p:nvPr>
        </p:nvSpPr>
        <p:spPr/>
        <p:txBody>
          <a:bodyPr/>
          <a:lstStyle/>
          <a:p>
            <a:r>
              <a:rPr lang="en-US" smtClean="0"/>
              <a:t>SAA Research Forum 2013</a:t>
            </a:r>
            <a:endParaRPr lang="en-US"/>
          </a:p>
        </p:txBody>
      </p:sp>
      <p:sp>
        <p:nvSpPr>
          <p:cNvPr id="4" name="Slide Number Placeholder 3"/>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8/13/13</a:t>
            </a:r>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
        <p:nvSpPr>
          <p:cNvPr id="7" name="Slide Number Placeholder 6"/>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8/13/13</a:t>
            </a:r>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
        <p:nvSpPr>
          <p:cNvPr id="7" name="Slide Number Placeholder 6"/>
          <p:cNvSpPr>
            <a:spLocks noGrp="1"/>
          </p:cNvSpPr>
          <p:nvPr>
            <p:ph type="sldNum" sz="quarter" idx="12"/>
          </p:nvPr>
        </p:nvSpPr>
        <p:spPr/>
        <p:txBody>
          <a:bodyPr/>
          <a:lstStyle/>
          <a:p>
            <a:fld id="{733051F0-FB58-5E41-9D63-14B017F30D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4" Type="http://schemas.openxmlformats.org/officeDocument/2006/relationships/slideLayout" Target="../slideLayouts/slideLayout4.xml"/><Relationship Id="rId10" Type="http://schemas.openxmlformats.org/officeDocument/2006/relationships/slideLayout" Target="../slideLayouts/slideLayout10.xml"/><Relationship Id="rId5" Type="http://schemas.openxmlformats.org/officeDocument/2006/relationships/slideLayout" Target="../slideLayouts/slideLayout5.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 Id="rId6" Type="http://schemas.openxmlformats.org/officeDocument/2006/relationships/slideLayout" Target="../slideLayouts/slideLayout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8/13/13</a:t>
            </a:r>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SAA Research Forum 2013</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3051F0-FB58-5E41-9D63-14B017F30D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mailto:blancoj@simmons.edu" TargetMode="External"/><Relationship Id="rId3" Type="http://schemas.openxmlformats.org/officeDocument/2006/relationships/hyperlink" Target="mailto:wisser@simmons.edu"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3"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3"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3"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4" Type="http://schemas.openxmlformats.org/officeDocument/2006/relationships/image" Target="../media/image10.jpeg"/><Relationship Id="rId1" Type="http://schemas.openxmlformats.org/officeDocument/2006/relationships/slideLayout" Target="../slideLayouts/slideLayout2.xml"/><Relationship Id="rId2" Type="http://schemas.openxmlformats.org/officeDocument/2006/relationships/image" Target="../media/image8.jpeg"/><Relationship Id="rId3" Type="http://schemas.openxmlformats.org/officeDocument/2006/relationships/image" Target="../media/image9.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5" name="Picture 4" descr="image-30356-panoV9free-zyfz.jpg"/>
          <p:cNvPicPr>
            <a:picLocks noChangeAspect="1"/>
          </p:cNvPicPr>
          <p:nvPr/>
        </p:nvPicPr>
        <p:blipFill>
          <a:blip r:embed="rId2">
            <a:lum bright="-8000"/>
            <a:alphaModFix amt="32000"/>
          </a:blip>
          <a:stretch>
            <a:fillRect/>
          </a:stretch>
        </p:blipFill>
        <p:spPr>
          <a:xfrm>
            <a:off x="0" y="0"/>
            <a:ext cx="9144000" cy="4264025"/>
          </a:xfrm>
          <a:prstGeom prst="rect">
            <a:avLst/>
          </a:prstGeom>
          <a:effectLst/>
        </p:spPr>
      </p:pic>
      <p:sp>
        <p:nvSpPr>
          <p:cNvPr id="2" name="Title 1"/>
          <p:cNvSpPr>
            <a:spLocks noGrp="1"/>
          </p:cNvSpPr>
          <p:nvPr>
            <p:ph type="ctrTitle"/>
          </p:nvPr>
        </p:nvSpPr>
        <p:spPr/>
        <p:txBody>
          <a:bodyPr/>
          <a:lstStyle/>
          <a:p>
            <a:r>
              <a:rPr lang="en-US" dirty="0" smtClean="0">
                <a:latin typeface="Baskerville"/>
                <a:cs typeface="Baskerville"/>
              </a:rPr>
              <a:t>Surveillance, Documentation and Privacy</a:t>
            </a:r>
            <a:endParaRPr lang="en-US" dirty="0">
              <a:latin typeface="Baskerville"/>
              <a:cs typeface="Baskerville"/>
            </a:endParaRPr>
          </a:p>
        </p:txBody>
      </p:sp>
      <p:sp>
        <p:nvSpPr>
          <p:cNvPr id="3" name="Subtitle 2"/>
          <p:cNvSpPr>
            <a:spLocks noGrp="1"/>
          </p:cNvSpPr>
          <p:nvPr>
            <p:ph type="subTitle" idx="1"/>
          </p:nvPr>
        </p:nvSpPr>
        <p:spPr>
          <a:xfrm>
            <a:off x="1371600" y="4264025"/>
            <a:ext cx="6400800" cy="1752600"/>
          </a:xfrm>
        </p:spPr>
        <p:txBody>
          <a:bodyPr/>
          <a:lstStyle/>
          <a:p>
            <a:r>
              <a:rPr lang="en-US" dirty="0" smtClean="0">
                <a:solidFill>
                  <a:schemeClr val="tx2"/>
                </a:solidFill>
                <a:latin typeface="Baskerville"/>
                <a:cs typeface="Baskerville"/>
              </a:rPr>
              <a:t>Case Studies in Records Disposition</a:t>
            </a:r>
            <a:endParaRPr lang="en-US" dirty="0">
              <a:solidFill>
                <a:schemeClr val="tx2"/>
              </a:solidFill>
              <a:latin typeface="Baskerville"/>
              <a:cs typeface="Baskerville"/>
            </a:endParaRPr>
          </a:p>
        </p:txBody>
      </p:sp>
      <p:sp>
        <p:nvSpPr>
          <p:cNvPr id="4" name="TextBox 3"/>
          <p:cNvSpPr txBox="1"/>
          <p:nvPr/>
        </p:nvSpPr>
        <p:spPr>
          <a:xfrm>
            <a:off x="0" y="5613975"/>
            <a:ext cx="3733800" cy="923330"/>
          </a:xfrm>
          <a:prstGeom prst="rect">
            <a:avLst/>
          </a:prstGeom>
          <a:noFill/>
        </p:spPr>
        <p:txBody>
          <a:bodyPr wrap="square" rtlCol="0">
            <a:spAutoFit/>
          </a:bodyPr>
          <a:lstStyle/>
          <a:p>
            <a:r>
              <a:rPr lang="en-US" dirty="0" smtClean="0">
                <a:solidFill>
                  <a:srgbClr val="1F497D"/>
                </a:solidFill>
              </a:rPr>
              <a:t>Joel A. Blanco-Rivera</a:t>
            </a:r>
          </a:p>
          <a:p>
            <a:r>
              <a:rPr lang="en-US" dirty="0" smtClean="0">
                <a:solidFill>
                  <a:srgbClr val="1F497D"/>
                </a:solidFill>
              </a:rPr>
              <a:t>Katherine</a:t>
            </a:r>
            <a:r>
              <a:rPr lang="en-US" dirty="0" smtClean="0">
                <a:solidFill>
                  <a:srgbClr val="1F497D"/>
                </a:solidFill>
              </a:rPr>
              <a:t> M. </a:t>
            </a:r>
            <a:r>
              <a:rPr lang="en-US" dirty="0" err="1" smtClean="0">
                <a:solidFill>
                  <a:srgbClr val="1F497D"/>
                </a:solidFill>
              </a:rPr>
              <a:t>Wisser</a:t>
            </a:r>
            <a:endParaRPr lang="en-US" dirty="0" smtClean="0">
              <a:solidFill>
                <a:srgbClr val="1F497D"/>
              </a:solidFill>
            </a:endParaRPr>
          </a:p>
          <a:p>
            <a:r>
              <a:rPr lang="en-US" dirty="0" smtClean="0">
                <a:solidFill>
                  <a:srgbClr val="1F497D"/>
                </a:solidFill>
              </a:rPr>
              <a:t>August 13, 2013</a:t>
            </a:r>
            <a:endParaRPr lang="en-US" dirty="0">
              <a:solidFill>
                <a:srgbClr val="1F497D"/>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Baskerville"/>
                <a:cs typeface="Baskerville"/>
              </a:rPr>
              <a:t>Thanks</a:t>
            </a:r>
            <a:endParaRPr lang="en-US" dirty="0">
              <a:latin typeface="Baskerville"/>
              <a:cs typeface="Baskerville"/>
            </a:endParaRPr>
          </a:p>
        </p:txBody>
      </p:sp>
      <p:sp>
        <p:nvSpPr>
          <p:cNvPr id="4" name="Subtitle 3"/>
          <p:cNvSpPr>
            <a:spLocks noGrp="1"/>
          </p:cNvSpPr>
          <p:nvPr>
            <p:ph type="subTitle" idx="1"/>
          </p:nvPr>
        </p:nvSpPr>
        <p:spPr/>
        <p:txBody>
          <a:bodyPr>
            <a:normAutofit fontScale="92500" lnSpcReduction="20000"/>
          </a:bodyPr>
          <a:lstStyle/>
          <a:p>
            <a:r>
              <a:rPr lang="en-US" dirty="0" smtClean="0"/>
              <a:t>Joel A. Blanco-Rivera, </a:t>
            </a:r>
            <a:r>
              <a:rPr lang="en-US" dirty="0" smtClean="0">
                <a:hlinkClick r:id="rId2"/>
              </a:rPr>
              <a:t>blancoj@simmons.edu</a:t>
            </a:r>
            <a:endParaRPr lang="en-US" dirty="0" smtClean="0"/>
          </a:p>
          <a:p>
            <a:r>
              <a:rPr lang="en-US" dirty="0" smtClean="0"/>
              <a:t>Katherine M. </a:t>
            </a:r>
            <a:r>
              <a:rPr lang="en-US" dirty="0" err="1" smtClean="0"/>
              <a:t>Wisser</a:t>
            </a:r>
            <a:r>
              <a:rPr lang="en-US" dirty="0" smtClean="0"/>
              <a:t>, </a:t>
            </a:r>
            <a:r>
              <a:rPr lang="en-US" dirty="0" smtClean="0">
                <a:hlinkClick r:id="rId3"/>
              </a:rPr>
              <a:t>wisser@simmons.edu</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a:cs typeface="Baskerville"/>
              </a:rPr>
              <a:t>Introduction: The Stasi Model</a:t>
            </a:r>
            <a:endParaRPr lang="en-US" dirty="0">
              <a:latin typeface="Baskerville"/>
              <a:cs typeface="Baskerville"/>
            </a:endParaRPr>
          </a:p>
        </p:txBody>
      </p:sp>
      <p:pic>
        <p:nvPicPr>
          <p:cNvPr id="4" name="Content Placeholder 3" descr="ff_stasi_f.jp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6138" b="16138"/>
          <a:stretch>
            <a:fillRect/>
          </a:stretch>
        </p:blipFill>
        <p:spPr>
          <a:xfrm>
            <a:off x="398714" y="1263651"/>
            <a:ext cx="4876800" cy="2682052"/>
          </a:xfrm>
        </p:spPr>
      </p:pic>
      <p:pic>
        <p:nvPicPr>
          <p:cNvPr id="5" name="Picture 4" descr="ff_stasi2_f2.jp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tretch>
            <a:fillRect/>
          </a:stretch>
        </p:blipFill>
        <p:spPr>
          <a:xfrm>
            <a:off x="4284914" y="2711450"/>
            <a:ext cx="4536571" cy="3644900"/>
          </a:xfrm>
          <a:prstGeom prst="rect">
            <a:avLst/>
          </a:prstGeom>
        </p:spPr>
      </p:pic>
      <p:sp>
        <p:nvSpPr>
          <p:cNvPr id="6" name="TextBox 5"/>
          <p:cNvSpPr txBox="1"/>
          <p:nvPr/>
        </p:nvSpPr>
        <p:spPr>
          <a:xfrm>
            <a:off x="457200" y="5334000"/>
            <a:ext cx="3657600" cy="646331"/>
          </a:xfrm>
          <a:prstGeom prst="rect">
            <a:avLst/>
          </a:prstGeom>
          <a:noFill/>
        </p:spPr>
        <p:txBody>
          <a:bodyPr wrap="square" rtlCol="0">
            <a:spAutoFit/>
          </a:bodyPr>
          <a:lstStyle/>
          <a:p>
            <a:r>
              <a:rPr lang="en-US" dirty="0" smtClean="0"/>
              <a:t>Photos: Daniel </a:t>
            </a:r>
            <a:r>
              <a:rPr lang="en-US" dirty="0" err="1" smtClean="0"/>
              <a:t>Stier</a:t>
            </a:r>
            <a:endParaRPr lang="en-US" dirty="0" smtClean="0"/>
          </a:p>
          <a:p>
            <a:r>
              <a:rPr lang="en-US" i="1" dirty="0" smtClean="0"/>
              <a:t>Wired Magazine, </a:t>
            </a:r>
            <a:r>
              <a:rPr lang="en-US" dirty="0" smtClean="0"/>
              <a:t>Issue 16.02</a:t>
            </a:r>
            <a:endParaRPr lang="en-US" i="1" dirty="0"/>
          </a:p>
        </p:txBody>
      </p:sp>
      <p:sp>
        <p:nvSpPr>
          <p:cNvPr id="7" name="Date Placeholder 6"/>
          <p:cNvSpPr>
            <a:spLocks noGrp="1"/>
          </p:cNvSpPr>
          <p:nvPr>
            <p:ph type="dt" sz="half" idx="10"/>
          </p:nvPr>
        </p:nvSpPr>
        <p:spPr/>
        <p:txBody>
          <a:bodyPr/>
          <a:lstStyle/>
          <a:p>
            <a:r>
              <a:rPr lang="en-US" smtClean="0"/>
              <a:t>8/13/13</a:t>
            </a:r>
            <a:endParaRPr lang="en-US"/>
          </a:p>
        </p:txBody>
      </p:sp>
      <p:sp>
        <p:nvSpPr>
          <p:cNvPr id="8" name="Slide Number Placeholder 7"/>
          <p:cNvSpPr>
            <a:spLocks noGrp="1"/>
          </p:cNvSpPr>
          <p:nvPr>
            <p:ph type="sldNum" sz="quarter" idx="12"/>
          </p:nvPr>
        </p:nvSpPr>
        <p:spPr/>
        <p:txBody>
          <a:bodyPr/>
          <a:lstStyle/>
          <a:p>
            <a:fld id="{733051F0-FB58-5E41-9D63-14B017F30DC0}" type="slidenum">
              <a:rPr lang="en-US" smtClean="0"/>
              <a:pPr/>
              <a:t>2</a:t>
            </a:fld>
            <a:endParaRPr lang="en-US"/>
          </a:p>
        </p:txBody>
      </p:sp>
      <p:sp>
        <p:nvSpPr>
          <p:cNvPr id="9" name="Footer Placeholder 8"/>
          <p:cNvSpPr>
            <a:spLocks noGrp="1"/>
          </p:cNvSpPr>
          <p:nvPr>
            <p:ph type="ftr" sz="quarter" idx="11"/>
          </p:nvPr>
        </p:nvSpPr>
        <p:spPr/>
        <p:txBody>
          <a:bodyPr/>
          <a:lstStyle/>
          <a:p>
            <a:r>
              <a:rPr lang="en-US" smtClean="0"/>
              <a:t>SAA Research Forum 2013</a:t>
            </a:r>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a:cs typeface="Baskerville"/>
              </a:rPr>
              <a:t>Research </a:t>
            </a:r>
            <a:r>
              <a:rPr lang="en-US" dirty="0" smtClean="0">
                <a:latin typeface="Baskerville"/>
                <a:cs typeface="Baskerville"/>
              </a:rPr>
              <a:t>Question</a:t>
            </a:r>
            <a:endParaRPr lang="en-US" dirty="0">
              <a:latin typeface="Baskerville"/>
              <a:cs typeface="Baskerville"/>
            </a:endParaRPr>
          </a:p>
        </p:txBody>
      </p:sp>
      <p:sp>
        <p:nvSpPr>
          <p:cNvPr id="3" name="Content Placeholder 2"/>
          <p:cNvSpPr>
            <a:spLocks noGrp="1"/>
          </p:cNvSpPr>
          <p:nvPr>
            <p:ph idx="1"/>
          </p:nvPr>
        </p:nvSpPr>
        <p:spPr/>
        <p:txBody>
          <a:bodyPr>
            <a:normAutofit/>
          </a:bodyPr>
          <a:lstStyle/>
          <a:p>
            <a:r>
              <a:rPr lang="en-US" sz="2400" dirty="0" smtClean="0"/>
              <a:t>How archives deal with the disposition, access and preservation of surveillance files?</a:t>
            </a:r>
          </a:p>
        </p:txBody>
      </p:sp>
      <p:pic>
        <p:nvPicPr>
          <p:cNvPr id="4" name="Picture 3" descr="regular_archivo_terror55.jpg.jpg"/>
          <p:cNvPicPr>
            <a:picLocks noChangeAspect="1"/>
          </p:cNvPicPr>
          <p:nvPr/>
        </p:nvPicPr>
        <p:blipFill>
          <a:blip r:embed="rId2">
            <a:alphaModFix/>
            <a:duotone>
              <a:prstClr val="black"/>
              <a:srgbClr val="D9C3A5">
                <a:tint val="50000"/>
                <a:satMod val="180000"/>
              </a:srgbClr>
            </a:duotone>
          </a:blip>
          <a:stretch>
            <a:fillRect/>
          </a:stretch>
        </p:blipFill>
        <p:spPr>
          <a:xfrm>
            <a:off x="457200" y="3294063"/>
            <a:ext cx="4314834" cy="2832100"/>
          </a:xfrm>
          <a:prstGeom prst="rect">
            <a:avLst/>
          </a:prstGeom>
        </p:spPr>
      </p:pic>
      <p:pic>
        <p:nvPicPr>
          <p:cNvPr id="5" name="Picture 4" descr="cia-libya-rendition-file.jpg"/>
          <p:cNvPicPr>
            <a:picLocks noChangeAspect="1"/>
          </p:cNvPicPr>
          <p:nvPr/>
        </p:nvPicPr>
        <p:blipFill>
          <a:blip r:embed="rId3">
            <a:duotone>
              <a:prstClr val="black"/>
              <a:srgbClr val="D9C3A5">
                <a:tint val="50000"/>
                <a:satMod val="180000"/>
              </a:srgbClr>
            </a:duotone>
          </a:blip>
          <a:stretch>
            <a:fillRect/>
          </a:stretch>
        </p:blipFill>
        <p:spPr>
          <a:xfrm>
            <a:off x="4772034" y="3294063"/>
            <a:ext cx="4248150" cy="2832100"/>
          </a:xfrm>
          <a:prstGeom prst="rect">
            <a:avLst/>
          </a:prstGeom>
        </p:spPr>
      </p:pic>
      <p:sp>
        <p:nvSpPr>
          <p:cNvPr id="6" name="Date Placeholder 5"/>
          <p:cNvSpPr>
            <a:spLocks noGrp="1"/>
          </p:cNvSpPr>
          <p:nvPr>
            <p:ph type="dt" sz="half" idx="10"/>
          </p:nvPr>
        </p:nvSpPr>
        <p:spPr/>
        <p:txBody>
          <a:bodyPr/>
          <a:lstStyle/>
          <a:p>
            <a:r>
              <a:rPr lang="en-US" smtClean="0"/>
              <a:t>8/13/13</a:t>
            </a:r>
            <a:endParaRPr lang="en-US"/>
          </a:p>
        </p:txBody>
      </p:sp>
      <p:sp>
        <p:nvSpPr>
          <p:cNvPr id="7" name="Slide Number Placeholder 6"/>
          <p:cNvSpPr>
            <a:spLocks noGrp="1"/>
          </p:cNvSpPr>
          <p:nvPr>
            <p:ph type="sldNum" sz="quarter" idx="12"/>
          </p:nvPr>
        </p:nvSpPr>
        <p:spPr/>
        <p:txBody>
          <a:bodyPr/>
          <a:lstStyle/>
          <a:p>
            <a:fld id="{733051F0-FB58-5E41-9D63-14B017F30DC0}" type="slidenum">
              <a:rPr lang="en-US" smtClean="0"/>
              <a:pPr/>
              <a:t>3</a:t>
            </a:fld>
            <a:endParaRPr lang="en-US"/>
          </a:p>
        </p:txBody>
      </p:sp>
      <p:sp>
        <p:nvSpPr>
          <p:cNvPr id="8" name="Footer Placeholder 7"/>
          <p:cNvSpPr>
            <a:spLocks noGrp="1"/>
          </p:cNvSpPr>
          <p:nvPr>
            <p:ph type="ftr" sz="quarter" idx="11"/>
          </p:nvPr>
        </p:nvSpPr>
        <p:spPr/>
        <p:txBody>
          <a:bodyPr/>
          <a:lstStyle/>
          <a:p>
            <a:r>
              <a:rPr lang="en-US" smtClean="0"/>
              <a:t>SAA Research Forum 2013</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a:cs typeface="Baskerville"/>
              </a:rPr>
              <a:t>Definitions</a:t>
            </a:r>
            <a:endParaRPr lang="en-US" dirty="0">
              <a:latin typeface="Baskerville"/>
              <a:cs typeface="Baskerville"/>
            </a:endParaRPr>
          </a:p>
        </p:txBody>
      </p:sp>
      <p:sp>
        <p:nvSpPr>
          <p:cNvPr id="3" name="Content Placeholder 2"/>
          <p:cNvSpPr>
            <a:spLocks noGrp="1"/>
          </p:cNvSpPr>
          <p:nvPr>
            <p:ph idx="1"/>
          </p:nvPr>
        </p:nvSpPr>
        <p:spPr/>
        <p:txBody>
          <a:bodyPr>
            <a:normAutofit fontScale="92500" lnSpcReduction="10000"/>
          </a:bodyPr>
          <a:lstStyle/>
          <a:p>
            <a:r>
              <a:rPr lang="en-US" dirty="0"/>
              <a:t>Surveillance: A collective activity under a single overriding agency to gather information about an individual through governmental and non-governmental sources.</a:t>
            </a:r>
          </a:p>
          <a:p>
            <a:pPr marL="0" indent="0">
              <a:buNone/>
            </a:pPr>
            <a:r>
              <a:rPr lang="en-US" dirty="0"/>
              <a:t> </a:t>
            </a:r>
          </a:p>
          <a:p>
            <a:r>
              <a:rPr lang="en-US" dirty="0"/>
              <a:t>Surveillance file: the collective intelligence and interpretation of the information gathered.</a:t>
            </a:r>
          </a:p>
          <a:p>
            <a:pPr marL="0" indent="0">
              <a:buNone/>
            </a:pPr>
            <a:r>
              <a:rPr lang="en-US" dirty="0"/>
              <a:t> </a:t>
            </a:r>
          </a:p>
          <a:p>
            <a:r>
              <a:rPr lang="en-US" dirty="0" smtClean="0"/>
              <a:t>Privacy</a:t>
            </a:r>
            <a:r>
              <a:rPr lang="en-US" dirty="0"/>
              <a:t>: </a:t>
            </a:r>
            <a:r>
              <a:rPr lang="en-US" dirty="0" smtClean="0"/>
              <a:t>The </a:t>
            </a:r>
            <a:r>
              <a:rPr lang="en-US" dirty="0"/>
              <a:t>ability to live life not watched.</a:t>
            </a:r>
            <a:r>
              <a:rPr lang="en-US" dirty="0" smtClean="0"/>
              <a:t>  </a:t>
            </a:r>
            <a:endParaRPr lang="en-US" dirty="0"/>
          </a:p>
          <a:p>
            <a:endParaRPr lang="en-US" dirty="0"/>
          </a:p>
        </p:txBody>
      </p:sp>
      <p:sp>
        <p:nvSpPr>
          <p:cNvPr id="4" name="Date Placeholder 3"/>
          <p:cNvSpPr>
            <a:spLocks noGrp="1"/>
          </p:cNvSpPr>
          <p:nvPr>
            <p:ph type="dt" sz="half" idx="10"/>
          </p:nvPr>
        </p:nvSpPr>
        <p:spPr/>
        <p:txBody>
          <a:bodyPr/>
          <a:lstStyle/>
          <a:p>
            <a:r>
              <a:rPr lang="en-US" smtClean="0"/>
              <a:t>8/13/13</a:t>
            </a:r>
            <a:endParaRPr lang="en-US"/>
          </a:p>
        </p:txBody>
      </p:sp>
      <p:sp>
        <p:nvSpPr>
          <p:cNvPr id="5" name="Slide Number Placeholder 4"/>
          <p:cNvSpPr>
            <a:spLocks noGrp="1"/>
          </p:cNvSpPr>
          <p:nvPr>
            <p:ph type="sldNum" sz="quarter" idx="12"/>
          </p:nvPr>
        </p:nvSpPr>
        <p:spPr/>
        <p:txBody>
          <a:bodyPr/>
          <a:lstStyle/>
          <a:p>
            <a:fld id="{733051F0-FB58-5E41-9D63-14B017F30DC0}"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Definitions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a:t>Access: the degree to which a file is available for review</a:t>
            </a:r>
            <a:r>
              <a:rPr lang="en-US" dirty="0" smtClean="0"/>
              <a:t>.</a:t>
            </a:r>
          </a:p>
          <a:p>
            <a:pPr lvl="1">
              <a:buFont typeface="Wingdings" charset="2"/>
              <a:buChar char="²"/>
            </a:pPr>
            <a:r>
              <a:rPr lang="en-US" dirty="0" smtClean="0"/>
              <a:t>		Access – unfettered, complete access to all files from a regime on individuals. </a:t>
            </a:r>
          </a:p>
          <a:p>
            <a:pPr lvl="1">
              <a:buFont typeface="Wingdings" charset="2"/>
              <a:buChar char="²"/>
            </a:pPr>
            <a:r>
              <a:rPr lang="en-US" dirty="0" smtClean="0"/>
              <a:t>		Access – fettered: ranges from more open to less open. The spectrum depended on who, what is redacted and how much is redacted. This also leads to 	questions of who is doing the limiting and what they are limiting.</a:t>
            </a:r>
          </a:p>
          <a:p>
            <a:pPr lvl="1">
              <a:buFont typeface="Wingdings" charset="2"/>
              <a:buChar char="²"/>
            </a:pPr>
            <a:r>
              <a:rPr lang="en-US" dirty="0" smtClean="0"/>
              <a:t>		No access – Files are closed (for whatever reason)</a:t>
            </a:r>
          </a:p>
          <a:p>
            <a:pPr lvl="1">
              <a:buFont typeface="Wingdings" charset="2"/>
              <a:buChar char="²"/>
            </a:pPr>
            <a:r>
              <a:rPr lang="en-US" dirty="0" smtClean="0"/>
              <a:t>		No access – Files are undisclosed or destroyed</a:t>
            </a:r>
          </a:p>
          <a:p>
            <a:pPr>
              <a:buFont typeface="Wingdings" charset="2"/>
              <a:buChar char="²"/>
            </a:pPr>
            <a:endParaRPr lang="en-US" dirty="0" smtClean="0"/>
          </a:p>
        </p:txBody>
      </p:sp>
      <p:sp>
        <p:nvSpPr>
          <p:cNvPr id="4" name="Date Placeholder 3"/>
          <p:cNvSpPr>
            <a:spLocks noGrp="1"/>
          </p:cNvSpPr>
          <p:nvPr>
            <p:ph type="dt" sz="half" idx="10"/>
          </p:nvPr>
        </p:nvSpPr>
        <p:spPr/>
        <p:txBody>
          <a:bodyPr/>
          <a:lstStyle/>
          <a:p>
            <a:r>
              <a:rPr lang="en-US" smtClean="0"/>
              <a:t>8/13/13</a:t>
            </a:r>
            <a:endParaRPr lang="en-US"/>
          </a:p>
        </p:txBody>
      </p:sp>
      <p:sp>
        <p:nvSpPr>
          <p:cNvPr id="5" name="Slide Number Placeholder 4"/>
          <p:cNvSpPr>
            <a:spLocks noGrp="1"/>
          </p:cNvSpPr>
          <p:nvPr>
            <p:ph type="sldNum" sz="quarter" idx="12"/>
          </p:nvPr>
        </p:nvSpPr>
        <p:spPr/>
        <p:txBody>
          <a:bodyPr/>
          <a:lstStyle/>
          <a:p>
            <a:fld id="{733051F0-FB58-5E41-9D63-14B017F30DC0}"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2484043373"/>
      </p:ext>
    </p:extLst>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Methodology</a:t>
            </a:r>
            <a:endParaRPr lang="en-US" dirty="0"/>
          </a:p>
        </p:txBody>
      </p:sp>
      <p:sp>
        <p:nvSpPr>
          <p:cNvPr id="7" name="Content Placeholder 6"/>
          <p:cNvSpPr>
            <a:spLocks noGrp="1"/>
          </p:cNvSpPr>
          <p:nvPr>
            <p:ph idx="1"/>
          </p:nvPr>
        </p:nvSpPr>
        <p:spPr/>
        <p:txBody>
          <a:bodyPr/>
          <a:lstStyle/>
          <a:p>
            <a:r>
              <a:rPr lang="en-US" dirty="0" smtClean="0"/>
              <a:t>Comparative case study</a:t>
            </a:r>
          </a:p>
          <a:p>
            <a:r>
              <a:rPr lang="en-US" dirty="0" smtClean="0"/>
              <a:t>Selection of countries</a:t>
            </a:r>
          </a:p>
          <a:p>
            <a:r>
              <a:rPr lang="en-US" dirty="0" smtClean="0"/>
              <a:t>Data collection and analysis</a:t>
            </a:r>
          </a:p>
        </p:txBody>
      </p:sp>
      <p:graphicFrame>
        <p:nvGraphicFramePr>
          <p:cNvPr id="8" name="Content Placeholder 3"/>
          <p:cNvGraphicFramePr>
            <a:graphicFrameLocks/>
          </p:cNvGraphicFramePr>
          <p:nvPr/>
        </p:nvGraphicFramePr>
        <p:xfrm>
          <a:off x="457200" y="4574540"/>
          <a:ext cx="8229600" cy="383540"/>
        </p:xfrm>
        <a:graphic>
          <a:graphicData uri="http://schemas.openxmlformats.org/drawingml/2006/table">
            <a:tbl>
              <a:tblPr firstRow="1" bandRow="1">
                <a:tableStyleId>{69CF1AB2-1976-4502-BF36-3FF5EA218861}</a:tableStyleId>
              </a:tblPr>
              <a:tblGrid>
                <a:gridCol w="1371600"/>
                <a:gridCol w="2362200"/>
                <a:gridCol w="838200"/>
                <a:gridCol w="2362200"/>
                <a:gridCol w="1295400"/>
              </a:tblGrid>
              <a:tr h="370840">
                <a:tc>
                  <a:txBody>
                    <a:bodyPr/>
                    <a:lstStyle/>
                    <a:p>
                      <a:r>
                        <a:rPr lang="en-US" dirty="0" smtClean="0"/>
                        <a:t>Country</a:t>
                      </a:r>
                      <a:endParaRPr lang="en-US" dirty="0"/>
                    </a:p>
                  </a:txBody>
                  <a:tcPr/>
                </a:tc>
                <a:tc>
                  <a:txBody>
                    <a:bodyPr/>
                    <a:lstStyle/>
                    <a:p>
                      <a:r>
                        <a:rPr lang="en-US" dirty="0" smtClean="0"/>
                        <a:t>Intelligence</a:t>
                      </a:r>
                      <a:r>
                        <a:rPr lang="en-US" baseline="0" dirty="0" smtClean="0"/>
                        <a:t> Agency</a:t>
                      </a:r>
                      <a:endParaRPr lang="en-US" dirty="0"/>
                    </a:p>
                  </a:txBody>
                  <a:tcPr/>
                </a:tc>
                <a:tc>
                  <a:txBody>
                    <a:bodyPr/>
                    <a:lstStyle/>
                    <a:p>
                      <a:r>
                        <a:rPr lang="en-US" dirty="0" smtClean="0"/>
                        <a:t>Years</a:t>
                      </a:r>
                      <a:endParaRPr lang="en-US" dirty="0"/>
                    </a:p>
                  </a:txBody>
                  <a:tcPr/>
                </a:tc>
                <a:tc>
                  <a:txBody>
                    <a:bodyPr/>
                    <a:lstStyle/>
                    <a:p>
                      <a:r>
                        <a:rPr lang="en-US" dirty="0" smtClean="0"/>
                        <a:t>Current disposition</a:t>
                      </a:r>
                      <a:endParaRPr lang="en-US" dirty="0"/>
                    </a:p>
                  </a:txBody>
                  <a:tcPr/>
                </a:tc>
                <a:tc>
                  <a:txBody>
                    <a:bodyPr/>
                    <a:lstStyle/>
                    <a:p>
                      <a:r>
                        <a:rPr lang="en-US" dirty="0" smtClean="0"/>
                        <a:t>Access</a:t>
                      </a:r>
                      <a:endParaRPr lang="en-US" dirty="0"/>
                    </a:p>
                  </a:txBody>
                  <a:tcPr/>
                </a:tc>
              </a:tr>
            </a:tbl>
          </a:graphicData>
        </a:graphic>
      </p:graphicFrame>
      <p:sp>
        <p:nvSpPr>
          <p:cNvPr id="5" name="Date Placeholder 4"/>
          <p:cNvSpPr>
            <a:spLocks noGrp="1"/>
          </p:cNvSpPr>
          <p:nvPr>
            <p:ph type="dt" sz="half" idx="10"/>
          </p:nvPr>
        </p:nvSpPr>
        <p:spPr/>
        <p:txBody>
          <a:bodyPr/>
          <a:lstStyle/>
          <a:p>
            <a:r>
              <a:rPr lang="en-US" smtClean="0"/>
              <a:t>8/13/13</a:t>
            </a:r>
            <a:endParaRPr lang="en-US"/>
          </a:p>
        </p:txBody>
      </p:sp>
      <p:sp>
        <p:nvSpPr>
          <p:cNvPr id="6" name="Slide Number Placeholder 5"/>
          <p:cNvSpPr>
            <a:spLocks noGrp="1"/>
          </p:cNvSpPr>
          <p:nvPr>
            <p:ph type="sldNum" sz="quarter" idx="12"/>
          </p:nvPr>
        </p:nvSpPr>
        <p:spPr/>
        <p:txBody>
          <a:bodyPr/>
          <a:lstStyle/>
          <a:p>
            <a:fld id="{733051F0-FB58-5E41-9D63-14B017F30DC0}" type="slidenum">
              <a:rPr lang="en-US" smtClean="0"/>
              <a:pPr/>
              <a:t>6</a:t>
            </a:fld>
            <a:endParaRPr lang="en-US"/>
          </a:p>
        </p:txBody>
      </p:sp>
      <p:sp>
        <p:nvSpPr>
          <p:cNvPr id="9" name="Footer Placeholder 8"/>
          <p:cNvSpPr>
            <a:spLocks noGrp="1"/>
          </p:cNvSpPr>
          <p:nvPr>
            <p:ph type="ftr" sz="quarter" idx="11"/>
          </p:nvPr>
        </p:nvSpPr>
        <p:spPr/>
        <p:txBody>
          <a:bodyPr/>
          <a:lstStyle/>
          <a:p>
            <a:r>
              <a:rPr lang="en-US" smtClean="0"/>
              <a:t>SAA Research Forum 2013</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a:cs typeface="Baskerville"/>
              </a:rPr>
              <a:t>Case Study: Mexico</a:t>
            </a:r>
            <a:endParaRPr lang="en-US" dirty="0">
              <a:latin typeface="Baskerville"/>
              <a:cs typeface="Baskerville"/>
            </a:endParaRPr>
          </a:p>
        </p:txBody>
      </p:sp>
      <p:sp>
        <p:nvSpPr>
          <p:cNvPr id="3" name="Content Placeholder 2"/>
          <p:cNvSpPr>
            <a:spLocks noGrp="1"/>
          </p:cNvSpPr>
          <p:nvPr>
            <p:ph idx="1"/>
          </p:nvPr>
        </p:nvSpPr>
        <p:spPr>
          <a:xfrm>
            <a:off x="2897632" y="1600199"/>
            <a:ext cx="5789168" cy="4525963"/>
          </a:xfrm>
        </p:spPr>
        <p:txBody>
          <a:bodyPr>
            <a:normAutofit/>
          </a:bodyPr>
          <a:lstStyle/>
          <a:p>
            <a:r>
              <a:rPr lang="en-US" sz="2600" dirty="0" smtClean="0"/>
              <a:t>Federal Directorate of Security, 1947-1985</a:t>
            </a:r>
          </a:p>
          <a:p>
            <a:r>
              <a:rPr lang="en-US" sz="2600" dirty="0" smtClean="0"/>
              <a:t>2002: Records transferred to </a:t>
            </a:r>
            <a:r>
              <a:rPr lang="en-US" sz="2600" dirty="0" err="1" smtClean="0"/>
              <a:t>Archivo</a:t>
            </a:r>
            <a:r>
              <a:rPr lang="en-US" sz="2600" dirty="0" smtClean="0"/>
              <a:t> General de la </a:t>
            </a:r>
            <a:r>
              <a:rPr lang="en-US" sz="2600" dirty="0" err="1" smtClean="0"/>
              <a:t>Nación</a:t>
            </a:r>
            <a:r>
              <a:rPr lang="en-US" sz="2600" dirty="0" smtClean="0"/>
              <a:t> </a:t>
            </a:r>
            <a:endParaRPr lang="en-US" sz="2600" dirty="0"/>
          </a:p>
        </p:txBody>
      </p:sp>
      <p:pic>
        <p:nvPicPr>
          <p:cNvPr id="5" name="Picture 4" descr="doc07.jpg"/>
          <p:cNvPicPr>
            <a:picLocks noChangeAspect="1"/>
          </p:cNvPicPr>
          <p:nvPr/>
        </p:nvPicPr>
        <p:blipFill>
          <a:blip r:embed="rId2">
            <a:duotone>
              <a:prstClr val="black"/>
              <a:srgbClr val="D9C3A5">
                <a:tint val="50000"/>
                <a:satMod val="180000"/>
              </a:srgbClr>
            </a:duotone>
          </a:blip>
          <a:stretch>
            <a:fillRect/>
          </a:stretch>
        </p:blipFill>
        <p:spPr>
          <a:xfrm>
            <a:off x="457200" y="1600198"/>
            <a:ext cx="2057400" cy="2911481"/>
          </a:xfrm>
          <a:prstGeom prst="rect">
            <a:avLst/>
          </a:prstGeom>
        </p:spPr>
      </p:pic>
      <p:pic>
        <p:nvPicPr>
          <p:cNvPr id="6" name="Picture 5" descr="Archivos_General-500-01.jpg"/>
          <p:cNvPicPr>
            <a:picLocks noChangeAspect="1"/>
          </p:cNvPicPr>
          <p:nvPr/>
        </p:nvPicPr>
        <p:blipFill>
          <a:blip r:embed="rId3"/>
          <a:stretch>
            <a:fillRect/>
          </a:stretch>
        </p:blipFill>
        <p:spPr>
          <a:xfrm>
            <a:off x="4573352" y="4038601"/>
            <a:ext cx="3894706" cy="2087562"/>
          </a:xfrm>
          <a:prstGeom prst="rect">
            <a:avLst/>
          </a:prstGeom>
        </p:spPr>
      </p:pic>
      <p:sp>
        <p:nvSpPr>
          <p:cNvPr id="7" name="Date Placeholder 6"/>
          <p:cNvSpPr>
            <a:spLocks noGrp="1"/>
          </p:cNvSpPr>
          <p:nvPr>
            <p:ph type="dt" sz="half" idx="10"/>
          </p:nvPr>
        </p:nvSpPr>
        <p:spPr/>
        <p:txBody>
          <a:bodyPr/>
          <a:lstStyle/>
          <a:p>
            <a:r>
              <a:rPr lang="en-US" smtClean="0"/>
              <a:t>8/13/13</a:t>
            </a:r>
            <a:endParaRPr lang="en-US"/>
          </a:p>
        </p:txBody>
      </p:sp>
      <p:sp>
        <p:nvSpPr>
          <p:cNvPr id="8" name="Slide Number Placeholder 7"/>
          <p:cNvSpPr>
            <a:spLocks noGrp="1"/>
          </p:cNvSpPr>
          <p:nvPr>
            <p:ph type="sldNum" sz="quarter" idx="12"/>
          </p:nvPr>
        </p:nvSpPr>
        <p:spPr/>
        <p:txBody>
          <a:bodyPr/>
          <a:lstStyle/>
          <a:p>
            <a:fld id="{733051F0-FB58-5E41-9D63-14B017F30DC0}" type="slidenum">
              <a:rPr lang="en-US" smtClean="0"/>
              <a:pPr/>
              <a:t>7</a:t>
            </a:fld>
            <a:endParaRPr lang="en-US"/>
          </a:p>
        </p:txBody>
      </p:sp>
      <p:sp>
        <p:nvSpPr>
          <p:cNvPr id="9" name="Footer Placeholder 8"/>
          <p:cNvSpPr>
            <a:spLocks noGrp="1"/>
          </p:cNvSpPr>
          <p:nvPr>
            <p:ph type="ftr" sz="quarter" idx="11"/>
          </p:nvPr>
        </p:nvSpPr>
        <p:spPr/>
        <p:txBody>
          <a:bodyPr/>
          <a:lstStyle/>
          <a:p>
            <a:r>
              <a:rPr lang="en-US" smtClean="0"/>
              <a:t>SAA Research Forum 2013</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Romania</a:t>
            </a:r>
            <a:endParaRPr lang="en-US" dirty="0"/>
          </a:p>
        </p:txBody>
      </p:sp>
      <p:pic>
        <p:nvPicPr>
          <p:cNvPr id="4" name="Content Placeholder 3" descr="ceausescuSpeaking.jpeg"/>
          <p:cNvPicPr>
            <a:picLocks noGrp="1" noChangeAspect="1"/>
          </p:cNvPicPr>
          <p:nvPr>
            <p:ph idx="1"/>
          </p:nvPr>
        </p:nvPicPr>
        <p:blipFill>
          <a:blip r:embed="rId2">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9570" b="9570"/>
          <a:stretch>
            <a:fillRect/>
          </a:stretch>
        </p:blipFill>
        <p:spPr>
          <a:xfrm>
            <a:off x="457200" y="1600201"/>
            <a:ext cx="4156655" cy="2286000"/>
          </a:xfrm>
        </p:spPr>
      </p:pic>
      <p:pic>
        <p:nvPicPr>
          <p:cNvPr id="5" name="Content Placeholder 3" descr="securitateFiles.jpg"/>
          <p:cNvPicPr>
            <a:picLocks noChangeAspect="1"/>
          </p:cNvPicPr>
          <p:nvPr/>
        </p:nvPicPr>
        <p:blipFill>
          <a:blip r:embed="rId3">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12937" b="12937"/>
          <a:stretch>
            <a:fillRect/>
          </a:stretch>
        </p:blipFill>
        <p:spPr>
          <a:xfrm>
            <a:off x="2133600" y="3886201"/>
            <a:ext cx="4433761" cy="2438398"/>
          </a:xfrm>
          <a:prstGeom prst="rect">
            <a:avLst/>
          </a:prstGeom>
        </p:spPr>
      </p:pic>
      <p:pic>
        <p:nvPicPr>
          <p:cNvPr id="6" name="Content Placeholder 3" descr="ceausescuDecadence.jpeg"/>
          <p:cNvPicPr>
            <a:picLocks noChangeAspect="1"/>
          </p:cNvPicPr>
          <p:nvPr/>
        </p:nvPicPr>
        <p:blipFill>
          <a:blip r:embed="rId4">
            <a:extLst>
              <a:ext uri="{28A0092B-C50C-407E-A947-70E740481C1C}">
                <a14:useLocalDpi xmlns="" xmlns:a="http://schemas.openxmlformats.org/drawingml/2006/main" xmlns:r="http://schemas.openxmlformats.org/officeDocument/2006/relationships" xmlns:p="http://schemas.openxmlformats.org/presentationml/2006/main" xmlns:a14="http://schemas.microsoft.com/office/drawing/2010/main" xmlns:mv="urn:schemas-microsoft-com:mac:vml" xmlns:mc="http://schemas.openxmlformats.org/markup-compatibility/2006" val="0"/>
              </a:ext>
            </a:extLst>
          </a:blip>
          <a:srcRect t="8678" b="8678"/>
          <a:stretch>
            <a:fillRect/>
          </a:stretch>
        </p:blipFill>
        <p:spPr>
          <a:xfrm>
            <a:off x="4613855" y="1600202"/>
            <a:ext cx="4156655" cy="2286000"/>
          </a:xfrm>
          <a:prstGeom prst="rect">
            <a:avLst/>
          </a:prstGeom>
        </p:spPr>
      </p:pic>
      <p:sp>
        <p:nvSpPr>
          <p:cNvPr id="7" name="Date Placeholder 6"/>
          <p:cNvSpPr>
            <a:spLocks noGrp="1"/>
          </p:cNvSpPr>
          <p:nvPr>
            <p:ph type="dt" sz="half" idx="10"/>
          </p:nvPr>
        </p:nvSpPr>
        <p:spPr/>
        <p:txBody>
          <a:bodyPr/>
          <a:lstStyle/>
          <a:p>
            <a:r>
              <a:rPr lang="en-US" smtClean="0"/>
              <a:t>8/13/13</a:t>
            </a:r>
            <a:endParaRPr lang="en-US"/>
          </a:p>
        </p:txBody>
      </p:sp>
      <p:sp>
        <p:nvSpPr>
          <p:cNvPr id="8" name="Slide Number Placeholder 7"/>
          <p:cNvSpPr>
            <a:spLocks noGrp="1"/>
          </p:cNvSpPr>
          <p:nvPr>
            <p:ph type="sldNum" sz="quarter" idx="12"/>
          </p:nvPr>
        </p:nvSpPr>
        <p:spPr/>
        <p:txBody>
          <a:bodyPr/>
          <a:lstStyle/>
          <a:p>
            <a:fld id="{733051F0-FB58-5E41-9D63-14B017F30DC0}" type="slidenum">
              <a:rPr lang="en-US" smtClean="0"/>
              <a:pPr/>
              <a:t>8</a:t>
            </a:fld>
            <a:endParaRPr lang="en-US"/>
          </a:p>
        </p:txBody>
      </p:sp>
      <p:sp>
        <p:nvSpPr>
          <p:cNvPr id="9" name="Footer Placeholder 8"/>
          <p:cNvSpPr>
            <a:spLocks noGrp="1"/>
          </p:cNvSpPr>
          <p:nvPr>
            <p:ph type="ftr" sz="quarter" idx="11"/>
          </p:nvPr>
        </p:nvSpPr>
        <p:spPr/>
        <p:txBody>
          <a:bodyPr/>
          <a:lstStyle/>
          <a:p>
            <a:r>
              <a:rPr lang="en-US" smtClean="0"/>
              <a:t>SAA Research Forum 2013</a:t>
            </a:r>
            <a:endParaRPr lang="en-US"/>
          </a:p>
        </p:txBody>
      </p:sp>
    </p:spTree>
    <p:extLst>
      <p:ext uri="{BB962C8B-B14F-4D97-AF65-F5344CB8AC3E}">
        <p14:creationId xmlns="" xmlns:a="http://schemas.openxmlformats.org/drawingml/2006/main" xmlns:r="http://schemas.openxmlformats.org/officeDocument/2006/relationships" xmlns:p="http://schemas.openxmlformats.org/presentationml/2006/main" xmlns:p14="http://schemas.microsoft.com/office/powerpoint/2010/main" xmlns:mv="urn:schemas-microsoft-com:mac:vml" xmlns:mc="http://schemas.openxmlformats.org/markup-compatibility/2006" val="1703441790"/>
      </p:ext>
    </p:extLst>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Baskerville"/>
                <a:cs typeface="Baskerville"/>
              </a:rPr>
              <a:t>Conclusions</a:t>
            </a:r>
            <a:endParaRPr lang="en-US" dirty="0">
              <a:latin typeface="Baskerville"/>
              <a:cs typeface="Baskerville"/>
            </a:endParaRPr>
          </a:p>
        </p:txBody>
      </p:sp>
      <p:sp>
        <p:nvSpPr>
          <p:cNvPr id="3" name="Content Placeholder 2"/>
          <p:cNvSpPr>
            <a:spLocks noGrp="1"/>
          </p:cNvSpPr>
          <p:nvPr>
            <p:ph idx="1"/>
          </p:nvPr>
        </p:nvSpPr>
        <p:spPr/>
        <p:txBody>
          <a:bodyPr/>
          <a:lstStyle/>
          <a:p>
            <a:r>
              <a:rPr lang="en-US" dirty="0" smtClean="0"/>
              <a:t>Where are the connections?</a:t>
            </a:r>
          </a:p>
          <a:p>
            <a:r>
              <a:rPr lang="en-US" dirty="0" smtClean="0"/>
              <a:t>Trust</a:t>
            </a:r>
          </a:p>
          <a:p>
            <a:r>
              <a:rPr lang="en-US" dirty="0" smtClean="0"/>
              <a:t>Ethical considerations</a:t>
            </a:r>
            <a:endParaRPr lang="en-US" dirty="0"/>
          </a:p>
        </p:txBody>
      </p:sp>
      <p:sp>
        <p:nvSpPr>
          <p:cNvPr id="4" name="Date Placeholder 3"/>
          <p:cNvSpPr>
            <a:spLocks noGrp="1"/>
          </p:cNvSpPr>
          <p:nvPr>
            <p:ph type="dt" sz="half" idx="10"/>
          </p:nvPr>
        </p:nvSpPr>
        <p:spPr/>
        <p:txBody>
          <a:bodyPr/>
          <a:lstStyle/>
          <a:p>
            <a:r>
              <a:rPr lang="en-US" smtClean="0"/>
              <a:t>8/13/13</a:t>
            </a:r>
            <a:endParaRPr lang="en-US"/>
          </a:p>
        </p:txBody>
      </p:sp>
      <p:sp>
        <p:nvSpPr>
          <p:cNvPr id="5" name="Slide Number Placeholder 4"/>
          <p:cNvSpPr>
            <a:spLocks noGrp="1"/>
          </p:cNvSpPr>
          <p:nvPr>
            <p:ph type="sldNum" sz="quarter" idx="12"/>
          </p:nvPr>
        </p:nvSpPr>
        <p:spPr/>
        <p:txBody>
          <a:bodyPr/>
          <a:lstStyle/>
          <a:p>
            <a:fld id="{733051F0-FB58-5E41-9D63-14B017F30DC0}" type="slidenum">
              <a:rPr lang="en-US" smtClean="0"/>
              <a:pPr/>
              <a:t>9</a:t>
            </a:fld>
            <a:endParaRPr lang="en-US"/>
          </a:p>
        </p:txBody>
      </p:sp>
      <p:sp>
        <p:nvSpPr>
          <p:cNvPr id="6" name="Footer Placeholder 5"/>
          <p:cNvSpPr>
            <a:spLocks noGrp="1"/>
          </p:cNvSpPr>
          <p:nvPr>
            <p:ph type="ftr" sz="quarter" idx="11"/>
          </p:nvPr>
        </p:nvSpPr>
        <p:spPr/>
        <p:txBody>
          <a:bodyPr/>
          <a:lstStyle/>
          <a:p>
            <a:r>
              <a:rPr lang="en-US" smtClean="0"/>
              <a:t>SAA Research Forum 2013</a:t>
            </a:r>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343</TotalTime>
  <Words>362</Words>
  <Application>Microsoft Macintosh PowerPoint</Application>
  <PresentationFormat>On-screen Show (4:3)</PresentationFormat>
  <Paragraphs>66</Paragraphs>
  <Slides>10</Slides>
  <Notes>0</Notes>
  <HiddenSlides>0</HiddenSlides>
  <MMClips>0</MMClips>
  <ScaleCrop>false</ScaleCrop>
  <HeadingPairs>
    <vt:vector size="4" baseType="variant">
      <vt:variant>
        <vt:lpstr>Design Template</vt:lpstr>
      </vt:variant>
      <vt:variant>
        <vt:i4>1</vt:i4>
      </vt:variant>
      <vt:variant>
        <vt:lpstr>Slide Titles</vt:lpstr>
      </vt:variant>
      <vt:variant>
        <vt:i4>10</vt:i4>
      </vt:variant>
    </vt:vector>
  </HeadingPairs>
  <TitlesOfParts>
    <vt:vector size="11" baseType="lpstr">
      <vt:lpstr>Office Theme</vt:lpstr>
      <vt:lpstr>Surveillance, Documentation and Privacy</vt:lpstr>
      <vt:lpstr>Introduction: The Stasi Model</vt:lpstr>
      <vt:lpstr>Research Question</vt:lpstr>
      <vt:lpstr>Definitions</vt:lpstr>
      <vt:lpstr>Definitions</vt:lpstr>
      <vt:lpstr>Methodology</vt:lpstr>
      <vt:lpstr>Case Study: Mexico</vt:lpstr>
      <vt:lpstr>Case Study: Romania</vt:lpstr>
      <vt:lpstr>Conclusions</vt:lpstr>
      <vt:lpstr>Thanks</vt:lpstr>
    </vt:vector>
  </TitlesOfParts>
  <Company>University of Pittsburgh</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Surveillance, Documentation and Privacy</dc:title>
  <dc:creator>Joel Blanco-Rivera</dc:creator>
  <cp:lastModifiedBy>Joel Blanco-Rivera</cp:lastModifiedBy>
  <cp:revision>36</cp:revision>
  <dcterms:created xsi:type="dcterms:W3CDTF">2013-08-13T13:49:21Z</dcterms:created>
  <dcterms:modified xsi:type="dcterms:W3CDTF">2013-08-13T14:16:23Z</dcterms:modified>
</cp:coreProperties>
</file>