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handoutMasterIdLst>
    <p:handoutMasterId r:id="rId32"/>
  </p:handoutMasterIdLst>
  <p:sldIdLst>
    <p:sldId id="346" r:id="rId2"/>
    <p:sldId id="515" r:id="rId3"/>
    <p:sldId id="486" r:id="rId4"/>
    <p:sldId id="465" r:id="rId5"/>
    <p:sldId id="493" r:id="rId6"/>
    <p:sldId id="505" r:id="rId7"/>
    <p:sldId id="495" r:id="rId8"/>
    <p:sldId id="497" r:id="rId9"/>
    <p:sldId id="458" r:id="rId10"/>
    <p:sldId id="500" r:id="rId11"/>
    <p:sldId id="506" r:id="rId12"/>
    <p:sldId id="490" r:id="rId13"/>
    <p:sldId id="491" r:id="rId14"/>
    <p:sldId id="507" r:id="rId15"/>
    <p:sldId id="494" r:id="rId16"/>
    <p:sldId id="492" r:id="rId17"/>
    <p:sldId id="502" r:id="rId18"/>
    <p:sldId id="501" r:id="rId19"/>
    <p:sldId id="440" r:id="rId20"/>
    <p:sldId id="468" r:id="rId21"/>
    <p:sldId id="510" r:id="rId22"/>
    <p:sldId id="447" r:id="rId23"/>
    <p:sldId id="508" r:id="rId24"/>
    <p:sldId id="454" r:id="rId25"/>
    <p:sldId id="436" r:id="rId26"/>
    <p:sldId id="511" r:id="rId27"/>
    <p:sldId id="512" r:id="rId28"/>
    <p:sldId id="514" r:id="rId29"/>
    <p:sldId id="433" r:id="rId3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00"/>
    <a:srgbClr val="DE6020"/>
    <a:srgbClr val="FFFFCC"/>
    <a:srgbClr val="DDDDDD"/>
    <a:srgbClr val="5F5F5F"/>
    <a:srgbClr val="E6E6E6"/>
    <a:srgbClr val="29292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51" autoAdjust="0"/>
  </p:normalViewPr>
  <p:slideViewPr>
    <p:cSldViewPr snapToGrid="0">
      <p:cViewPr varScale="1">
        <p:scale>
          <a:sx n="60" d="100"/>
          <a:sy n="60" d="100"/>
        </p:scale>
        <p:origin x="-191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47646DFB-FCED-8B42-BB71-5898BCA5A787}" type="datetime1">
              <a:rPr lang="en-US"/>
              <a:pPr>
                <a:defRPr/>
              </a:pPr>
              <a:t>8/9/13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23A0083D-2591-EA48-AE88-4DD56BEECD9C}" type="slidenum">
              <a:rPr lang="en-US"/>
              <a:pPr>
                <a:defRPr/>
              </a:pPr>
              <a:t>‹#›</a:t>
            </a:fld>
            <a:endParaRPr lang="en-US"/>
          </a:p>
        </p:txBody>
      </p:sp>
    </p:spTree>
    <p:extLst>
      <p:ext uri="{BB962C8B-B14F-4D97-AF65-F5344CB8AC3E}">
        <p14:creationId xmlns:p14="http://schemas.microsoft.com/office/powerpoint/2010/main" val="2015718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0A7F703-3AF3-BC45-9943-30058C6C13F7}" type="slidenum">
              <a:rPr lang="en-US"/>
              <a:pPr>
                <a:defRPr/>
              </a:pPr>
              <a:t>‹#›</a:t>
            </a:fld>
            <a:endParaRPr lang="en-US"/>
          </a:p>
        </p:txBody>
      </p:sp>
    </p:spTree>
    <p:extLst>
      <p:ext uri="{BB962C8B-B14F-4D97-AF65-F5344CB8AC3E}">
        <p14:creationId xmlns:p14="http://schemas.microsoft.com/office/powerpoint/2010/main" val="1297657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a:ln/>
        </p:spPr>
      </p:sp>
      <p:sp>
        <p:nvSpPr>
          <p:cNvPr id="145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a:ea typeface="ＭＳ Ｐゴシック" charset="0"/>
                <a:cs typeface="ＭＳ Ｐゴシック" charset="0"/>
              </a:rPr>
              <a:t>LiAM</a:t>
            </a:r>
            <a:r>
              <a:rPr lang="en-US" dirty="0">
                <a:ea typeface="ＭＳ Ｐゴシック" charset="0"/>
                <a:cs typeface="ＭＳ Ｐゴシック" charset="0"/>
              </a:rPr>
              <a:t> is an IMLS-funded National Leadership Grant Planning </a:t>
            </a:r>
            <a:r>
              <a:rPr lang="en-US" dirty="0" smtClean="0">
                <a:ea typeface="ＭＳ Ｐゴシック" charset="0"/>
                <a:cs typeface="ＭＳ Ｐゴシック" charset="0"/>
              </a:rPr>
              <a:t>Project</a:t>
            </a:r>
          </a:p>
          <a:p>
            <a:endParaRPr lang="en-US" dirty="0" smtClean="0">
              <a:ea typeface="ＭＳ Ｐゴシック" charset="0"/>
              <a:cs typeface="ＭＳ Ｐゴシック" charset="0"/>
            </a:endParaRPr>
          </a:p>
          <a:p>
            <a:r>
              <a:rPr lang="en-US" dirty="0" smtClean="0">
                <a:ea typeface="ＭＳ Ｐゴシック" charset="0"/>
                <a:cs typeface="ＭＳ Ｐゴシック" charset="0"/>
              </a:rPr>
              <a:t>It is about community – engaging the archival community in linking data. Some archives are doing this,</a:t>
            </a:r>
            <a:r>
              <a:rPr lang="en-US" baseline="0" dirty="0" smtClean="0">
                <a:ea typeface="ＭＳ Ｐゴシック" charset="0"/>
                <a:cs typeface="ＭＳ Ｐゴシック" charset="0"/>
              </a:rPr>
              <a:t> but many are not. There is tremendous value in archives, and we can’t afford to let it sit unlinked.</a:t>
            </a:r>
            <a:endParaRPr lang="en-US" dirty="0">
              <a:ea typeface="ＭＳ Ｐゴシック" charset="0"/>
              <a:cs typeface="ＭＳ Ｐゴシック" charset="0"/>
            </a:endParaRPr>
          </a:p>
        </p:txBody>
      </p:sp>
      <p:sp>
        <p:nvSpPr>
          <p:cNvPr id="145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2AE54E-8E8C-B946-84BB-5CCBE6AD5498}" type="slidenum">
              <a:rPr lang="en-US" sz="1200"/>
              <a:pPr eaLnBrk="1" hangingPunct="1"/>
              <a:t>2</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charset="0"/>
                <a:cs typeface="ＭＳ Ｐゴシック" charset="0"/>
              </a:rPr>
              <a:t>MSS from Library</a:t>
            </a:r>
            <a:r>
              <a:rPr lang="en-US" baseline="0" dirty="0" smtClean="0">
                <a:ea typeface="ＭＳ Ｐゴシック" charset="0"/>
                <a:cs typeface="ＭＳ Ｐゴシック" charset="0"/>
              </a:rPr>
              <a:t> of Congress, photo from Tufts</a:t>
            </a:r>
          </a:p>
          <a:p>
            <a:endParaRPr lang="en-US" baseline="0" dirty="0" smtClean="0">
              <a:ea typeface="ＭＳ Ｐゴシック" charset="0"/>
              <a:cs typeface="ＭＳ Ｐゴシック" charset="0"/>
            </a:endParaRPr>
          </a:p>
          <a:p>
            <a:r>
              <a:rPr lang="en-US" baseline="0" dirty="0" smtClean="0">
                <a:ea typeface="ＭＳ Ｐゴシック" charset="0"/>
                <a:cs typeface="ＭＳ Ｐゴシック" charset="0"/>
              </a:rPr>
              <a:t>SNAC is an example of LOD solution to this problem</a:t>
            </a:r>
          </a:p>
          <a:p>
            <a:r>
              <a:rPr lang="en-US" baseline="0" dirty="0" smtClean="0">
                <a:ea typeface="ＭＳ Ｐゴシック" charset="0"/>
                <a:cs typeface="ＭＳ Ｐゴシック" charset="0"/>
              </a:rPr>
              <a:t>Social Networks and Archival Context</a:t>
            </a:r>
            <a:endParaRPr lang="en-US" dirty="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Associate Provost</a:t>
            </a:r>
          </a:p>
          <a:p>
            <a:endParaRPr lang="en-US" dirty="0" smtClean="0">
              <a:ea typeface="ＭＳ Ｐゴシック" charset="0"/>
              <a:cs typeface="ＭＳ Ｐゴシック" charset="0"/>
            </a:endParaRPr>
          </a:p>
          <a:p>
            <a:r>
              <a:rPr lang="en-US" dirty="0" smtClean="0">
                <a:ea typeface="ＭＳ Ｐゴシック" charset="0"/>
                <a:cs typeface="ＭＳ Ｐゴシック" charset="0"/>
              </a:rPr>
              <a:t>Alumna (graduate</a:t>
            </a:r>
            <a:r>
              <a:rPr lang="en-US" baseline="0" dirty="0" smtClean="0">
                <a:ea typeface="ＭＳ Ｐゴシック" charset="0"/>
                <a:cs typeface="ＭＳ Ｐゴシック" charset="0"/>
              </a:rPr>
              <a:t> and undergraduate)</a:t>
            </a:r>
          </a:p>
          <a:p>
            <a:r>
              <a:rPr lang="en-US" baseline="0" dirty="0" smtClean="0">
                <a:ea typeface="ＭＳ Ｐゴシック" charset="0"/>
                <a:cs typeface="ＭＳ Ｐゴシック" charset="0"/>
              </a:rPr>
              <a:t>Clinical faculty</a:t>
            </a:r>
          </a:p>
          <a:p>
            <a:r>
              <a:rPr lang="en-US" baseline="0" dirty="0" smtClean="0">
                <a:ea typeface="ＭＳ Ｐゴシック" charset="0"/>
                <a:cs typeface="ＭＳ Ｐゴシック" charset="0"/>
              </a:rPr>
              <a:t>Regular faculty</a:t>
            </a:r>
          </a:p>
          <a:p>
            <a:r>
              <a:rPr lang="en-US" baseline="0" dirty="0" smtClean="0">
                <a:ea typeface="ＭＳ Ｐゴシック" charset="0"/>
                <a:cs typeface="ＭＳ Ｐゴシック" charset="0"/>
              </a:rPr>
              <a:t>Private practice at hospital</a:t>
            </a:r>
          </a:p>
          <a:p>
            <a:r>
              <a:rPr lang="en-US" baseline="0" dirty="0" smtClean="0">
                <a:ea typeface="ＭＳ Ｐゴシック" charset="0"/>
                <a:cs typeface="ＭＳ Ｐゴシック" charset="0"/>
              </a:rPr>
              <a:t>Dean for faculty affairs </a:t>
            </a:r>
          </a:p>
          <a:p>
            <a:r>
              <a:rPr lang="en-US" baseline="0" dirty="0" smtClean="0">
                <a:ea typeface="ＭＳ Ｐゴシック" charset="0"/>
                <a:cs typeface="ＭＳ Ｐゴシック" charset="0"/>
              </a:rPr>
              <a:t>Associate Provost</a:t>
            </a:r>
          </a:p>
          <a:p>
            <a:r>
              <a:rPr lang="en-US" baseline="0" dirty="0" smtClean="0">
                <a:ea typeface="ＭＳ Ｐゴシック" charset="0"/>
                <a:cs typeface="ＭＳ Ｐゴシック" charset="0"/>
              </a:rPr>
              <a:t>PI on grants</a:t>
            </a:r>
            <a:endParaRPr lang="en-US" dirty="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charset="0"/>
                <a:cs typeface="ＭＳ Ｐゴシック" charset="0"/>
              </a:rPr>
              <a:t>Records in many places:</a:t>
            </a:r>
          </a:p>
          <a:p>
            <a:endParaRPr lang="en-US" dirty="0" smtClean="0">
              <a:ea typeface="ＭＳ Ｐゴシック" charset="0"/>
              <a:cs typeface="ＭＳ Ｐゴシック" charset="0"/>
            </a:endParaRPr>
          </a:p>
          <a:p>
            <a:r>
              <a:rPr lang="en-US" dirty="0" smtClean="0">
                <a:ea typeface="ＭＳ Ｐゴシック" charset="0"/>
                <a:cs typeface="ＭＳ Ｐゴシック" charset="0"/>
              </a:rPr>
              <a:t>Department</a:t>
            </a:r>
            <a:r>
              <a:rPr lang="en-US" baseline="0" dirty="0" smtClean="0">
                <a:ea typeface="ＭＳ Ｐゴシック" charset="0"/>
                <a:cs typeface="ＭＳ Ｐゴシック" charset="0"/>
              </a:rPr>
              <a:t> files</a:t>
            </a:r>
          </a:p>
          <a:p>
            <a:r>
              <a:rPr lang="en-US" baseline="0" dirty="0" smtClean="0">
                <a:ea typeface="ＭＳ Ｐゴシック" charset="0"/>
                <a:cs typeface="ＭＳ Ｐゴシック" charset="0"/>
              </a:rPr>
              <a:t>Course catalogs</a:t>
            </a:r>
          </a:p>
          <a:p>
            <a:r>
              <a:rPr lang="en-US" baseline="0" dirty="0" smtClean="0">
                <a:ea typeface="ＭＳ Ｐゴシック" charset="0"/>
                <a:cs typeface="ＭＳ Ｐゴシック" charset="0"/>
              </a:rPr>
              <a:t>Course evaluations </a:t>
            </a:r>
          </a:p>
          <a:p>
            <a:r>
              <a:rPr lang="en-US" baseline="0" dirty="0" smtClean="0">
                <a:ea typeface="ＭＳ Ｐゴシック" charset="0"/>
                <a:cs typeface="ＭＳ Ｐゴシック" charset="0"/>
              </a:rPr>
              <a:t>Curriculum Committee</a:t>
            </a:r>
          </a:p>
          <a:p>
            <a:r>
              <a:rPr lang="en-US" baseline="0" dirty="0" smtClean="0">
                <a:ea typeface="ＭＳ Ｐゴシック" charset="0"/>
                <a:cs typeface="ＭＳ Ｐゴシック" charset="0"/>
              </a:rPr>
              <a:t>Faculty papers</a:t>
            </a:r>
          </a:p>
          <a:p>
            <a:r>
              <a:rPr lang="en-US" baseline="0" dirty="0" smtClean="0">
                <a:ea typeface="ＭＳ Ｐゴシック" charset="0"/>
                <a:cs typeface="ＭＳ Ｐゴシック" charset="0"/>
              </a:rPr>
              <a:t>Student portfolios</a:t>
            </a:r>
            <a:endParaRPr lang="en-US" dirty="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What about communities where</a:t>
            </a:r>
            <a:r>
              <a:rPr lang="en-US" baseline="0" dirty="0" smtClean="0">
                <a:ea typeface="ＭＳ Ｐゴシック" charset="0"/>
                <a:cs typeface="ＭＳ Ｐゴシック" charset="0"/>
              </a:rPr>
              <a:t> records are scattered and poorly kept? </a:t>
            </a:r>
            <a:endParaRPr lang="en-US" dirty="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Balance?</a:t>
            </a:r>
          </a:p>
          <a:p>
            <a:endParaRPr lang="en-US" dirty="0">
              <a:ea typeface="ＭＳ Ｐゴシック" charset="0"/>
              <a:cs typeface="ＭＳ Ｐゴシック" charset="0"/>
            </a:endParaRPr>
          </a:p>
          <a:p>
            <a:r>
              <a:rPr lang="en-US" dirty="0">
                <a:ea typeface="ＭＳ Ｐゴシック" charset="0"/>
                <a:cs typeface="ＭＳ Ｐゴシック" charset="0"/>
              </a:rPr>
              <a:t>There is real value in archival theory, and it cannot be discarded. </a:t>
            </a:r>
          </a:p>
          <a:p>
            <a:endParaRPr lang="en-US" dirty="0">
              <a:ea typeface="ＭＳ Ｐゴシック" charset="0"/>
              <a:cs typeface="ＭＳ Ｐゴシック" charset="0"/>
            </a:endParaRPr>
          </a:p>
          <a:p>
            <a:r>
              <a:rPr lang="en-US" dirty="0">
                <a:ea typeface="ＭＳ Ｐゴシック" charset="0"/>
                <a:cs typeface="ＭＳ Ｐゴシック" charset="0"/>
              </a:rPr>
              <a:t>At the same time, there is a need to fulfill the needs of theory while enabling users to make the connections that they need to make across our collections.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charset="0"/>
                <a:cs typeface="ＭＳ Ｐゴシック" charset="0"/>
              </a:rPr>
              <a:t>2</a:t>
            </a:r>
            <a:r>
              <a:rPr lang="en-US" baseline="0" dirty="0" smtClean="0">
                <a:ea typeface="ＭＳ Ｐゴシック" charset="0"/>
                <a:cs typeface="ＭＳ Ｐゴシック" charset="0"/>
              </a:rPr>
              <a:t> days</a:t>
            </a:r>
          </a:p>
          <a:p>
            <a:endParaRPr lang="en-US" baseline="0" dirty="0" smtClean="0">
              <a:ea typeface="ＭＳ Ｐゴシック" charset="0"/>
              <a:cs typeface="ＭＳ Ｐゴシック" charset="0"/>
            </a:endParaRPr>
          </a:p>
          <a:p>
            <a:r>
              <a:rPr lang="en-US" baseline="0" dirty="0" smtClean="0">
                <a:ea typeface="ＭＳ Ｐゴシック" charset="0"/>
                <a:cs typeface="ＭＳ Ｐゴシック" charset="0"/>
              </a:rPr>
              <a:t>Chance to digest Day 1 discussions. What can we do, what would be useful?</a:t>
            </a:r>
            <a:endParaRPr lang="en-US" dirty="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charset="0"/>
                <a:cs typeface="ＭＳ Ｐゴシック" charset="0"/>
              </a:rPr>
              <a:t>Audiences:</a:t>
            </a:r>
          </a:p>
          <a:p>
            <a:r>
              <a:rPr lang="en-US" dirty="0" smtClean="0">
                <a:ea typeface="ＭＳ Ｐゴシック" charset="0"/>
                <a:cs typeface="ＭＳ Ｐゴシック" charset="0"/>
              </a:rPr>
              <a:t>Archivists who don’t know</a:t>
            </a:r>
            <a:r>
              <a:rPr lang="en-US" baseline="0" dirty="0" smtClean="0">
                <a:ea typeface="ＭＳ Ｐゴシック" charset="0"/>
                <a:cs typeface="ＭＳ Ｐゴシック" charset="0"/>
              </a:rPr>
              <a:t> anything about LOD</a:t>
            </a:r>
          </a:p>
          <a:p>
            <a:r>
              <a:rPr lang="en-US" baseline="0" dirty="0" smtClean="0">
                <a:ea typeface="ＭＳ Ｐゴシック" charset="0"/>
                <a:cs typeface="ＭＳ Ｐゴシック" charset="0"/>
              </a:rPr>
              <a:t>Archivists who are doing LOD</a:t>
            </a:r>
            <a:endParaRPr lang="en-US" dirty="0" smtClean="0">
              <a:ea typeface="ＭＳ Ｐゴシック" charset="0"/>
              <a:cs typeface="ＭＳ Ｐゴシック" charset="0"/>
            </a:endParaRPr>
          </a:p>
          <a:p>
            <a:r>
              <a:rPr lang="en-US" dirty="0" smtClean="0">
                <a:ea typeface="ＭＳ Ｐゴシック" charset="0"/>
                <a:cs typeface="ＭＳ Ｐゴシック" charset="0"/>
              </a:rPr>
              <a:t>Technologists who are doing</a:t>
            </a:r>
            <a:r>
              <a:rPr lang="en-US" baseline="0" dirty="0" smtClean="0">
                <a:ea typeface="ＭＳ Ｐゴシック" charset="0"/>
                <a:cs typeface="ＭＳ Ｐゴシック" charset="0"/>
              </a:rPr>
              <a:t> LOD </a:t>
            </a:r>
            <a:endParaRPr lang="en-US" dirty="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Translate</a:t>
            </a:r>
            <a:r>
              <a:rPr lang="en-US" baseline="0" dirty="0" smtClean="0">
                <a:ea typeface="ＭＳ Ｐゴシック" charset="0"/>
                <a:cs typeface="ＭＳ Ｐゴシック" charset="0"/>
              </a:rPr>
              <a:t> LOD and help navigate a minefield of opportunities</a:t>
            </a:r>
            <a:endParaRPr lang="en-US" dirty="0" smtClean="0">
              <a:ea typeface="ＭＳ Ｐゴシック" charset="0"/>
              <a:cs typeface="ＭＳ Ｐゴシック" charset="0"/>
            </a:endParaRPr>
          </a:p>
          <a:p>
            <a:endParaRPr lang="en-US" dirty="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 Executive Summary</a:t>
            </a:r>
          </a:p>
          <a:p>
            <a:r>
              <a:rPr lang="en-US" dirty="0" smtClean="0"/>
              <a:t>2. Introduction</a:t>
            </a:r>
          </a:p>
          <a:p>
            <a:pPr lvl="1"/>
            <a:r>
              <a:rPr lang="en-US" dirty="0" smtClean="0"/>
              <a:t>a. Why linked data, and why now?</a:t>
            </a:r>
          </a:p>
          <a:p>
            <a:pPr lvl="1"/>
            <a:r>
              <a:rPr lang="en-US" dirty="0" smtClean="0"/>
              <a:t>b. How to use the Guidebook</a:t>
            </a:r>
          </a:p>
          <a:p>
            <a:r>
              <a:rPr lang="en-US" dirty="0" smtClean="0"/>
              <a:t>3. Linked Data for Archives: a Primer</a:t>
            </a:r>
          </a:p>
          <a:p>
            <a:pPr lvl="1"/>
            <a:r>
              <a:rPr lang="en-US" dirty="0" smtClean="0"/>
              <a:t>a. Objectives: management, access, and use and linked data affordances</a:t>
            </a:r>
          </a:p>
          <a:p>
            <a:pPr lvl="1"/>
            <a:r>
              <a:rPr lang="en-US" dirty="0" smtClean="0"/>
              <a:t>b. Overview of linked data concepts and vocabulary</a:t>
            </a:r>
          </a:p>
          <a:p>
            <a:pPr lvl="1"/>
            <a:r>
              <a:rPr lang="en-US" dirty="0" smtClean="0"/>
              <a:t>c. Brief overview of the history of LOD-LAM</a:t>
            </a:r>
          </a:p>
          <a:p>
            <a:pPr lvl="1"/>
            <a:r>
              <a:rPr lang="en-US" dirty="0" smtClean="0"/>
              <a:t>d. Examples</a:t>
            </a:r>
          </a:p>
          <a:p>
            <a:r>
              <a:rPr lang="en-US" dirty="0" smtClean="0"/>
              <a:t>4. Linked Data Today</a:t>
            </a:r>
          </a:p>
          <a:p>
            <a:pPr lvl="1"/>
            <a:r>
              <a:rPr lang="en-US" dirty="0" smtClean="0"/>
              <a:t>a. Projects: Brief descriptions with an emphasis on tangible benefits and outcomes of each</a:t>
            </a:r>
          </a:p>
          <a:p>
            <a:pPr lvl="1"/>
            <a:r>
              <a:rPr lang="en-US" dirty="0" smtClean="0"/>
              <a:t>b. Trends in LOD-LAM</a:t>
            </a:r>
          </a:p>
          <a:p>
            <a:r>
              <a:rPr lang="en-US" dirty="0" smtClean="0"/>
              <a:t>5. Getting Started: Strategies and Steps</a:t>
            </a:r>
          </a:p>
          <a:p>
            <a:pPr lvl="1"/>
            <a:r>
              <a:rPr lang="en-US" dirty="0" smtClean="0"/>
              <a:t>a. Defining your strategy: Articulate goals, objectives, and metrics to measure success.</a:t>
            </a:r>
          </a:p>
          <a:p>
            <a:pPr lvl="1"/>
            <a:r>
              <a:rPr lang="en-US" dirty="0" smtClean="0"/>
              <a:t>b. Is your archival description LOD-ready?</a:t>
            </a:r>
          </a:p>
          <a:p>
            <a:pPr lvl="1"/>
            <a:r>
              <a:rPr lang="en-US" dirty="0" smtClean="0"/>
              <a:t>c. Identify building blocks: metadata components in archival description that are (or nearly are) ready for linking.</a:t>
            </a:r>
          </a:p>
          <a:p>
            <a:pPr lvl="1"/>
            <a:r>
              <a:rPr lang="en-US" dirty="0" smtClean="0"/>
              <a:t>d. Readiness: Making small changes in practice to make your description LOD-ready.</a:t>
            </a:r>
          </a:p>
          <a:p>
            <a:pPr lvl="1"/>
            <a:r>
              <a:rPr lang="en-US" dirty="0" smtClean="0"/>
              <a:t>e. What you can do now if you have:</a:t>
            </a:r>
          </a:p>
          <a:p>
            <a:pPr lvl="2"/>
            <a:r>
              <a:rPr lang="en-US" dirty="0" err="1" smtClean="0"/>
              <a:t>i</a:t>
            </a:r>
            <a:r>
              <a:rPr lang="en-US" dirty="0" smtClean="0"/>
              <a:t>. EAD</a:t>
            </a:r>
          </a:p>
          <a:p>
            <a:pPr lvl="2"/>
            <a:r>
              <a:rPr lang="en-US" dirty="0" smtClean="0"/>
              <a:t>ii. EAC-CPF</a:t>
            </a:r>
          </a:p>
          <a:p>
            <a:pPr lvl="2"/>
            <a:r>
              <a:rPr lang="en-US" dirty="0" smtClean="0"/>
              <a:t>iii. MARC</a:t>
            </a:r>
          </a:p>
          <a:p>
            <a:pPr lvl="2"/>
            <a:r>
              <a:rPr lang="en-US" dirty="0" smtClean="0"/>
              <a:t>iv. METS, MODS, and perhaps more. This section will provide illustrative examples of what can be done with the linked data building blocks already included in archival description</a:t>
            </a:r>
          </a:p>
          <a:p>
            <a:r>
              <a:rPr lang="en-US" dirty="0" smtClean="0"/>
              <a:t>6. On Your Way: Next Steps</a:t>
            </a:r>
          </a:p>
          <a:p>
            <a:pPr lvl="1"/>
            <a:r>
              <a:rPr lang="en-US" dirty="0" smtClean="0"/>
              <a:t>a. Integration into daily practice</a:t>
            </a:r>
          </a:p>
          <a:p>
            <a:pPr lvl="1"/>
            <a:r>
              <a:rPr lang="en-US" dirty="0" smtClean="0"/>
              <a:t>b. Three Cs: Cleanup, Conversion, Consistency</a:t>
            </a:r>
          </a:p>
          <a:p>
            <a:pPr lvl="1"/>
            <a:r>
              <a:rPr lang="en-US" dirty="0" smtClean="0"/>
              <a:t>c. Tools</a:t>
            </a:r>
          </a:p>
          <a:p>
            <a:r>
              <a:rPr lang="en-US" dirty="0" smtClean="0"/>
              <a:t>7. Looking Ahead: Advanced Tools and Visualizations</a:t>
            </a:r>
          </a:p>
          <a:p>
            <a:pPr lvl="1"/>
            <a:r>
              <a:rPr lang="en-US" dirty="0" smtClean="0"/>
              <a:t>a. Tools for archivists (data preparation, cleanup, management)</a:t>
            </a:r>
          </a:p>
          <a:p>
            <a:pPr lvl="2"/>
            <a:r>
              <a:rPr lang="en-US" dirty="0" err="1" smtClean="0"/>
              <a:t>i</a:t>
            </a:r>
            <a:r>
              <a:rPr lang="en-US" dirty="0" smtClean="0"/>
              <a:t>. What’s available now</a:t>
            </a:r>
          </a:p>
          <a:p>
            <a:pPr lvl="2"/>
            <a:r>
              <a:rPr lang="en-US" dirty="0" smtClean="0"/>
              <a:t>ii. Gaps: What is needed</a:t>
            </a:r>
          </a:p>
          <a:p>
            <a:pPr lvl="1"/>
            <a:r>
              <a:rPr lang="en-US" dirty="0" smtClean="0"/>
              <a:t>b. Tools for users (visualizations, interfaces)</a:t>
            </a:r>
          </a:p>
          <a:p>
            <a:pPr lvl="2"/>
            <a:r>
              <a:rPr lang="en-US" dirty="0" err="1" smtClean="0"/>
              <a:t>i</a:t>
            </a:r>
            <a:r>
              <a:rPr lang="en-US" dirty="0" smtClean="0"/>
              <a:t>. What’s available now</a:t>
            </a:r>
          </a:p>
          <a:p>
            <a:pPr lvl="2"/>
            <a:r>
              <a:rPr lang="en-US" dirty="0" smtClean="0"/>
              <a:t>ii. Gaps: What is needed</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charset="0"/>
                <a:cs typeface="ＭＳ Ｐゴシック" charset="0"/>
              </a:rPr>
              <a:t>Get some</a:t>
            </a:r>
            <a:r>
              <a:rPr lang="en-US" baseline="0" dirty="0" smtClean="0">
                <a:ea typeface="ＭＳ Ｐゴシック" charset="0"/>
                <a:cs typeface="ＭＳ Ｐゴシック" charset="0"/>
              </a:rPr>
              <a:t> smart people together. The working group is made up of a lot of very smart people with different areas of expertise and great engagement into the communities we wanted to reach. </a:t>
            </a:r>
          </a:p>
          <a:p>
            <a:endParaRPr lang="en-US" baseline="0" dirty="0" smtClean="0">
              <a:ea typeface="ＭＳ Ｐゴシック" charset="0"/>
              <a:cs typeface="ＭＳ Ｐゴシック" charset="0"/>
            </a:endParaRPr>
          </a:p>
          <a:p>
            <a:r>
              <a:rPr lang="en-US" baseline="0" dirty="0" smtClean="0">
                <a:ea typeface="ＭＳ Ｐゴシック" charset="0"/>
                <a:cs typeface="ＭＳ Ｐゴシック" charset="0"/>
              </a:rPr>
              <a:t>Archivists who practice, with different kinds of collections.</a:t>
            </a:r>
          </a:p>
          <a:p>
            <a:r>
              <a:rPr lang="en-US" baseline="0" dirty="0" smtClean="0">
                <a:ea typeface="ＭＳ Ｐゴシック" charset="0"/>
                <a:cs typeface="ＭＳ Ｐゴシック" charset="0"/>
              </a:rPr>
              <a:t>Archivists who teach future archivists</a:t>
            </a:r>
          </a:p>
          <a:p>
            <a:r>
              <a:rPr lang="en-US" baseline="0" dirty="0" smtClean="0">
                <a:ea typeface="ＭＳ Ｐゴシック" charset="0"/>
                <a:cs typeface="ＭＳ Ｐゴシック" charset="0"/>
              </a:rPr>
              <a:t>Archivists who are technologists</a:t>
            </a:r>
          </a:p>
          <a:p>
            <a:r>
              <a:rPr lang="en-US" baseline="0" dirty="0" smtClean="0">
                <a:ea typeface="ＭＳ Ｐゴシック" charset="0"/>
                <a:cs typeface="ＭＳ Ｐゴシック" charset="0"/>
              </a:rPr>
              <a:t>Technologists who work with archivists</a:t>
            </a:r>
          </a:p>
          <a:p>
            <a:endParaRPr lang="en-US" baseline="0" dirty="0" smtClean="0">
              <a:ea typeface="ＭＳ Ｐゴシック" charset="0"/>
              <a:cs typeface="ＭＳ Ｐゴシック" charset="0"/>
            </a:endParaRPr>
          </a:p>
          <a:p>
            <a:endParaRPr lang="en-US" dirty="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charset="0"/>
                <a:cs typeface="ＭＳ Ｐゴシック" charset="0"/>
              </a:rPr>
              <a:t>Even before we have a draft of the Guidebook, we can see the sticking points for getting</a:t>
            </a:r>
            <a:r>
              <a:rPr lang="en-US" baseline="0" dirty="0" smtClean="0">
                <a:ea typeface="ＭＳ Ｐゴシック" charset="0"/>
                <a:cs typeface="ＭＳ Ｐゴシック" charset="0"/>
              </a:rPr>
              <a:t> archives into LOD-Land</a:t>
            </a:r>
            <a:endParaRPr lang="en-US" dirty="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charset="0"/>
                <a:cs typeface="ＭＳ Ｐゴシック" charset="0"/>
              </a:rPr>
              <a:t>And</a:t>
            </a:r>
            <a:r>
              <a:rPr lang="en-US" baseline="0" dirty="0" smtClean="0">
                <a:ea typeface="ＭＳ Ｐゴシック" charset="0"/>
                <a:cs typeface="ＭＳ Ｐゴシック" charset="0"/>
              </a:rPr>
              <a:t> it isn’t the technology. </a:t>
            </a:r>
            <a:endParaRPr lang="en-US" dirty="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charset="0"/>
                <a:cs typeface="ＭＳ Ｐゴシック" charset="0"/>
              </a:rPr>
              <a:t>And backlogs discourage going back to redo</a:t>
            </a:r>
            <a:r>
              <a:rPr lang="en-US" baseline="0" dirty="0" smtClean="0">
                <a:ea typeface="ＭＳ Ｐゴシック" charset="0"/>
                <a:cs typeface="ＭＳ Ｐゴシック" charset="0"/>
              </a:rPr>
              <a:t>/update/migrate description</a:t>
            </a:r>
          </a:p>
          <a:p>
            <a:endParaRPr lang="en-US" baseline="0" dirty="0" smtClean="0">
              <a:ea typeface="ＭＳ Ｐゴシック" charset="0"/>
              <a:cs typeface="ＭＳ Ｐゴシック" charset="0"/>
            </a:endParaRPr>
          </a:p>
          <a:p>
            <a:r>
              <a:rPr lang="en-US" baseline="0" dirty="0" smtClean="0">
                <a:ea typeface="ＭＳ Ｐゴシック" charset="0"/>
                <a:cs typeface="ＭＳ Ｐゴシック" charset="0"/>
              </a:rPr>
              <a:t>Too strong a tradition of local practices that don’t conform</a:t>
            </a:r>
            <a:endParaRPr lang="en-US" dirty="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charset="0"/>
                <a:cs typeface="ＭＳ Ｐゴシック" charset="0"/>
              </a:rPr>
              <a:t>It doesn’t matter which</a:t>
            </a:r>
            <a:r>
              <a:rPr lang="en-US" baseline="0" dirty="0" smtClean="0">
                <a:ea typeface="ＭＳ Ｐゴシック" charset="0"/>
                <a:cs typeface="ＭＳ Ｐゴシック" charset="0"/>
              </a:rPr>
              <a:t> one you choose, but follow it consistently</a:t>
            </a:r>
          </a:p>
          <a:p>
            <a:endParaRPr lang="en-US" baseline="0" dirty="0" smtClean="0">
              <a:ea typeface="ＭＳ Ｐゴシック" charset="0"/>
              <a:cs typeface="ＭＳ Ｐゴシック" charset="0"/>
            </a:endParaRPr>
          </a:p>
          <a:p>
            <a:r>
              <a:rPr lang="en-US" baseline="0" dirty="0" smtClean="0">
                <a:ea typeface="ＭＳ Ｐゴシック" charset="0"/>
                <a:cs typeface="ＭＳ Ｐゴシック" charset="0"/>
              </a:rPr>
              <a:t>If this is going to work, archivists have to start following standards, for real.</a:t>
            </a:r>
            <a:endParaRPr lang="en-US" dirty="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charset="0"/>
                <a:cs typeface="ＭＳ Ｐゴシック" charset="0"/>
              </a:rPr>
              <a:t>This is going</a:t>
            </a:r>
            <a:r>
              <a:rPr lang="en-US" baseline="0" dirty="0" smtClean="0">
                <a:ea typeface="ＭＳ Ｐゴシック" charset="0"/>
                <a:cs typeface="ＭＳ Ｐゴシック" charset="0"/>
              </a:rPr>
              <a:t> to be a major challenge. We are already seeing it in the early LOD projects in this space: SNAC, NAAC, </a:t>
            </a:r>
          </a:p>
          <a:p>
            <a:endParaRPr lang="en-US" baseline="0" dirty="0" smtClean="0">
              <a:ea typeface="ＭＳ Ｐゴシック" charset="0"/>
              <a:cs typeface="ＭＳ Ｐゴシック" charset="0"/>
            </a:endParaRPr>
          </a:p>
          <a:p>
            <a:endParaRPr lang="en-US" baseline="0" dirty="0" smtClean="0">
              <a:ea typeface="ＭＳ Ｐゴシック" charset="0"/>
              <a:cs typeface="ＭＳ Ｐゴシック" charset="0"/>
            </a:endParaRPr>
          </a:p>
          <a:p>
            <a:r>
              <a:rPr lang="en-US" baseline="0" dirty="0" smtClean="0">
                <a:ea typeface="ＭＳ Ｐゴシック" charset="0"/>
                <a:cs typeface="ＭＳ Ｐゴシック" charset="0"/>
              </a:rPr>
              <a:t>DPLA. Ask anyplace that is engaged in harvesting metadata. We</a:t>
            </a:r>
            <a:r>
              <a:rPr lang="fr-FR" baseline="0" dirty="0" smtClean="0">
                <a:ea typeface="ＭＳ Ｐゴシック" charset="0"/>
                <a:cs typeface="ＭＳ Ｐゴシック" charset="0"/>
              </a:rPr>
              <a:t>’</a:t>
            </a:r>
            <a:r>
              <a:rPr lang="fr-FR" baseline="0" dirty="0" err="1" smtClean="0">
                <a:ea typeface="ＭＳ Ｐゴシック" charset="0"/>
                <a:cs typeface="ＭＳ Ｐゴシック" charset="0"/>
              </a:rPr>
              <a:t>re</a:t>
            </a:r>
            <a:r>
              <a:rPr lang="fr-FR" baseline="0" dirty="0" smtClean="0">
                <a:ea typeface="ＭＳ Ｐゴシック" charset="0"/>
                <a:cs typeface="ＭＳ Ｐゴシック" charset="0"/>
              </a:rPr>
              <a:t> all </a:t>
            </a:r>
            <a:r>
              <a:rPr lang="fr-FR" baseline="0" dirty="0" err="1" smtClean="0">
                <a:ea typeface="ＭＳ Ｐゴシック" charset="0"/>
                <a:cs typeface="ＭＳ Ｐゴシック" charset="0"/>
              </a:rPr>
              <a:t>using</a:t>
            </a:r>
            <a:r>
              <a:rPr lang="fr-FR" baseline="0" dirty="0" smtClean="0">
                <a:ea typeface="ＭＳ Ｐゴシック" charset="0"/>
                <a:cs typeface="ＭＳ Ｐゴシック" charset="0"/>
              </a:rPr>
              <a:t> the right structures, but the content </a:t>
            </a:r>
            <a:r>
              <a:rPr lang="fr-FR" baseline="0" dirty="0" err="1" smtClean="0">
                <a:ea typeface="ＭＳ Ｐゴシック" charset="0"/>
                <a:cs typeface="ＭＳ Ｐゴシック" charset="0"/>
              </a:rPr>
              <a:t>we’re</a:t>
            </a:r>
            <a:r>
              <a:rPr lang="fr-FR" baseline="0" dirty="0" smtClean="0">
                <a:ea typeface="ＭＳ Ｐゴシック" charset="0"/>
                <a:cs typeface="ＭＳ Ｐゴシック" charset="0"/>
              </a:rPr>
              <a:t> </a:t>
            </a:r>
            <a:r>
              <a:rPr lang="fr-FR" baseline="0" dirty="0" err="1" smtClean="0">
                <a:ea typeface="ＭＳ Ｐゴシック" charset="0"/>
                <a:cs typeface="ＭＳ Ｐゴシック" charset="0"/>
              </a:rPr>
              <a:t>populating</a:t>
            </a:r>
            <a:r>
              <a:rPr lang="fr-FR" baseline="0" dirty="0" smtClean="0">
                <a:ea typeface="ＭＳ Ｐゴシック" charset="0"/>
                <a:cs typeface="ＭＳ Ｐゴシック" charset="0"/>
              </a:rPr>
              <a:t> </a:t>
            </a:r>
            <a:r>
              <a:rPr lang="fr-FR" baseline="0" dirty="0" err="1" smtClean="0">
                <a:ea typeface="ＭＳ Ｐゴシック" charset="0"/>
                <a:cs typeface="ＭＳ Ｐゴシック" charset="0"/>
              </a:rPr>
              <a:t>with</a:t>
            </a:r>
            <a:r>
              <a:rPr lang="fr-FR" baseline="0" dirty="0" smtClean="0">
                <a:ea typeface="ＭＳ Ｐゴシック" charset="0"/>
                <a:cs typeface="ＭＳ Ｐゴシック" charset="0"/>
              </a:rPr>
              <a:t> </a:t>
            </a:r>
            <a:r>
              <a:rPr lang="fr-FR" baseline="0" dirty="0" err="1" smtClean="0">
                <a:ea typeface="ＭＳ Ｐゴシック" charset="0"/>
                <a:cs typeface="ＭＳ Ｐゴシック" charset="0"/>
              </a:rPr>
              <a:t>is</a:t>
            </a:r>
            <a:r>
              <a:rPr lang="fr-FR" baseline="0" dirty="0" smtClean="0">
                <a:ea typeface="ＭＳ Ｐゴシック" charset="0"/>
                <a:cs typeface="ＭＳ Ｐゴシック" charset="0"/>
              </a:rPr>
              <a:t> not consistent.</a:t>
            </a:r>
            <a:endParaRPr lang="en-US" baseline="0" dirty="0" smtClean="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ea typeface="ＭＳ Ｐゴシック" charset="0"/>
                <a:cs typeface="ＭＳ Ｐゴシック" charset="0"/>
              </a:rPr>
              <a:t>Huge opportunities:</a:t>
            </a:r>
          </a:p>
          <a:p>
            <a:endParaRPr lang="en-US" baseline="0" dirty="0" smtClean="0">
              <a:ea typeface="ＭＳ Ｐゴシック" charset="0"/>
              <a:cs typeface="ＭＳ Ｐゴシック" charset="0"/>
            </a:endParaRPr>
          </a:p>
          <a:p>
            <a:r>
              <a:rPr lang="en-US" baseline="0" dirty="0" smtClean="0">
                <a:ea typeface="ＭＳ Ｐゴシック" charset="0"/>
                <a:cs typeface="ＭＳ Ｐゴシック" charset="0"/>
              </a:rPr>
              <a:t>Exposing archives so more people can use them.</a:t>
            </a:r>
          </a:p>
          <a:p>
            <a:endParaRPr lang="en-US" baseline="0" dirty="0" smtClean="0">
              <a:ea typeface="ＭＳ Ｐゴシック" charset="0"/>
              <a:cs typeface="ＭＳ Ｐゴシック" charset="0"/>
            </a:endParaRPr>
          </a:p>
          <a:p>
            <a:r>
              <a:rPr lang="en-US" baseline="0" dirty="0" smtClean="0">
                <a:ea typeface="ＭＳ Ｐゴシック" charset="0"/>
                <a:cs typeface="ＭＳ Ｐゴシック" charset="0"/>
              </a:rPr>
              <a:t>Flexible approaches to description – this is the most exciting opportunity I see – actually integrating a linked data concepts into the arrangement and descriptive process. Instead of thinking of writing our description as finding aids, think about describing connections between records and context and then making sure that a finding aid is one available map of a collection. But one among many.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charset="0"/>
                <a:cs typeface="ＭＳ Ｐゴシック" charset="0"/>
              </a:rPr>
              <a:t>Struck that what OAI-ORE was trying to do for web</a:t>
            </a:r>
            <a:r>
              <a:rPr lang="en-US" baseline="0" dirty="0" smtClean="0">
                <a:ea typeface="ＭＳ Ｐゴシック" charset="0"/>
                <a:cs typeface="ＭＳ Ｐゴシック" charset="0"/>
              </a:rPr>
              <a:t> collections was basically what archives were trying to do with finding aids. </a:t>
            </a:r>
          </a:p>
          <a:p>
            <a:endParaRPr lang="en-US" baseline="0" dirty="0" smtClean="0">
              <a:ea typeface="ＭＳ Ｐゴシック" charset="0"/>
              <a:cs typeface="ＭＳ Ｐゴシック" charset="0"/>
            </a:endParaRPr>
          </a:p>
          <a:p>
            <a:r>
              <a:rPr lang="en-US" baseline="0" dirty="0" smtClean="0">
                <a:ea typeface="ＭＳ Ｐゴシック" charset="0"/>
                <a:cs typeface="ＭＳ Ｐゴシック" charset="0"/>
              </a:rPr>
              <a:t>So, let’s look at finding aids for a moment.</a:t>
            </a:r>
            <a:endParaRPr lang="en-US" dirty="0">
              <a:ea typeface="ＭＳ Ｐゴシック" charset="0"/>
              <a:cs typeface="ＭＳ Ｐゴシック" charset="0"/>
            </a:endParaRPr>
          </a:p>
          <a:p>
            <a:endParaRPr lang="en-US" dirty="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Lots of LOD happening. </a:t>
            </a:r>
          </a:p>
          <a:p>
            <a:endParaRPr lang="en-US" dirty="0" smtClean="0">
              <a:ea typeface="ＭＳ Ｐゴシック" charset="0"/>
              <a:cs typeface="ＭＳ Ｐゴシック" charset="0"/>
            </a:endParaRPr>
          </a:p>
          <a:p>
            <a:r>
              <a:rPr lang="en-US" dirty="0" smtClean="0">
                <a:ea typeface="ＭＳ Ｐゴシック" charset="0"/>
                <a:cs typeface="ＭＳ Ｐゴシック" charset="0"/>
              </a:rPr>
              <a:t>We saw value in the idea of linked data as helping</a:t>
            </a:r>
            <a:r>
              <a:rPr lang="en-US" baseline="0" dirty="0" smtClean="0">
                <a:ea typeface="ＭＳ Ｐゴシック" charset="0"/>
                <a:cs typeface="ＭＳ Ｐゴシック" charset="0"/>
              </a:rPr>
              <a:t> to address some of these issues of access and use. At the same time LOD has been a vibrant and actively evolving field of inquiry for the LAM community. We knew that whatever we tried to do, we needed to leverage what was already going on and not reinvent the wheel.</a:t>
            </a:r>
            <a:endParaRPr lang="en-US" dirty="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charset="0"/>
                <a:cs typeface="ＭＳ Ｐゴシック" charset="0"/>
              </a:rPr>
              <a:t>Problem is that we need more flexibility. It’s cumbersome to</a:t>
            </a:r>
            <a:r>
              <a:rPr lang="en-US" baseline="0" dirty="0" smtClean="0">
                <a:ea typeface="ＭＳ Ｐゴシック" charset="0"/>
                <a:cs typeface="ＭＳ Ｐゴシック" charset="0"/>
              </a:rPr>
              <a:t> do some of those things in a finding aid, especially in modern collections that are huge and where arrangement is problematic.</a:t>
            </a:r>
            <a:endParaRPr lang="en-US" dirty="0" smtClean="0">
              <a:ea typeface="ＭＳ Ｐゴシック" charset="0"/>
              <a:cs typeface="ＭＳ Ｐゴシック" charset="0"/>
            </a:endParaRPr>
          </a:p>
          <a:p>
            <a:endParaRPr lang="en-US" dirty="0" smtClean="0">
              <a:ea typeface="ＭＳ Ｐゴシック" charset="0"/>
              <a:cs typeface="ＭＳ Ｐゴシック" charset="0"/>
            </a:endParaRPr>
          </a:p>
          <a:p>
            <a:r>
              <a:rPr lang="en-US" dirty="0" smtClean="0">
                <a:ea typeface="ＭＳ Ｐゴシック" charset="0"/>
                <a:cs typeface="ＭＳ Ｐゴシック" charset="0"/>
              </a:rPr>
              <a:t>Finding aids were developed at a</a:t>
            </a:r>
            <a:r>
              <a:rPr lang="en-US" baseline="0" dirty="0" smtClean="0">
                <a:ea typeface="ＭＳ Ｐゴシック" charset="0"/>
                <a:cs typeface="ＭＳ Ｐゴシック" charset="0"/>
              </a:rPr>
              <a:t> time when paper was king. Cross referencing through see references and subject terms help to cut across finding aids, but they are, for the most part, conceived as self-contained documents that stand on their own and are designed to be read and understood as part of the research process.</a:t>
            </a:r>
          </a:p>
          <a:p>
            <a:endParaRPr lang="en-US" baseline="0" dirty="0" smtClean="0">
              <a:ea typeface="ＭＳ Ｐゴシック" charset="0"/>
              <a:cs typeface="ＭＳ Ｐゴシック" charset="0"/>
            </a:endParaRPr>
          </a:p>
          <a:p>
            <a:r>
              <a:rPr lang="en-US" baseline="0" dirty="0" smtClean="0">
                <a:ea typeface="ＭＳ Ｐゴシック" charset="0"/>
                <a:cs typeface="ＭＳ Ｐゴシック" charset="0"/>
              </a:rPr>
              <a:t>Finding aids are on the web, but  not always, and not always published in a way that facilitates linking</a:t>
            </a:r>
            <a:endParaRPr lang="en-US" dirty="0">
              <a:ea typeface="ＭＳ Ｐゴシック" charset="0"/>
              <a:cs typeface="ＭＳ Ｐゴシック" charset="0"/>
            </a:endParaRPr>
          </a:p>
          <a:p>
            <a:endParaRPr lang="en-US" dirty="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charset="0"/>
                <a:cs typeface="ＭＳ Ｐゴシック" charset="0"/>
              </a:rPr>
              <a:t>Finding aids</a:t>
            </a:r>
            <a:r>
              <a:rPr lang="en-US" baseline="0" dirty="0" smtClean="0">
                <a:ea typeface="ＭＳ Ｐゴシック" charset="0"/>
                <a:cs typeface="ＭＳ Ｐゴシック" charset="0"/>
              </a:rPr>
              <a:t> have many strengths:</a:t>
            </a:r>
          </a:p>
          <a:p>
            <a:endParaRPr lang="en-US" baseline="0" dirty="0" smtClean="0">
              <a:ea typeface="ＭＳ Ｐゴシック" charset="0"/>
              <a:cs typeface="ＭＳ Ｐゴシック" charset="0"/>
            </a:endParaRPr>
          </a:p>
          <a:p>
            <a:r>
              <a:rPr lang="en-US" baseline="0" dirty="0" smtClean="0">
                <a:ea typeface="ＭＳ Ｐゴシック" charset="0"/>
                <a:cs typeface="ＭＳ Ｐゴシック" charset="0"/>
              </a:rPr>
              <a:t>Hierarchy enables users to survey the landscape before delving into the forest. In a finding aid, you choose when to dive into the trees and when to sail over the canopy. </a:t>
            </a:r>
          </a:p>
          <a:p>
            <a:endParaRPr lang="en-US" baseline="0" dirty="0" smtClean="0">
              <a:ea typeface="ＭＳ Ｐゴシック" charset="0"/>
              <a:cs typeface="ＭＳ Ｐゴシック" charset="0"/>
            </a:endParaRPr>
          </a:p>
          <a:p>
            <a:r>
              <a:rPr lang="en-US" baseline="0" dirty="0" smtClean="0">
                <a:ea typeface="ＭＳ Ｐゴシック" charset="0"/>
                <a:cs typeface="ＭＳ Ｐゴシック" charset="0"/>
              </a:rPr>
              <a:t>Finding  </a:t>
            </a:r>
          </a:p>
          <a:p>
            <a:endParaRPr lang="en-US" baseline="0" dirty="0" smtClean="0">
              <a:ea typeface="ＭＳ Ｐゴシック" charset="0"/>
              <a:cs typeface="ＭＳ Ｐゴシック" charset="0"/>
            </a:endParaRPr>
          </a:p>
          <a:p>
            <a:r>
              <a:rPr lang="en-US" baseline="0" dirty="0" smtClean="0">
                <a:ea typeface="ＭＳ Ｐゴシック" charset="0"/>
                <a:cs typeface="ＭＳ Ｐゴシック" charset="0"/>
              </a:rPr>
              <a:t>Convey archivist knowledge of the collection – this is not to be belittled. The processing archivist gains valuable insight while processing a collection insight into context and meaning that comes from seeing and understanding the collection as a whole</a:t>
            </a:r>
            <a:endParaRPr lang="en-US" dirty="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ea typeface="ＭＳ Ｐゴシック" charset="0"/>
                <a:cs typeface="ＭＳ Ｐゴシック" charset="0"/>
              </a:rPr>
              <a:t>Venue for archivist knowledge.</a:t>
            </a:r>
          </a:p>
          <a:p>
            <a:r>
              <a:rPr lang="en-US" baseline="0" dirty="0" smtClean="0">
                <a:ea typeface="ＭＳ Ｐゴシック" charset="0"/>
                <a:cs typeface="ＭＳ Ｐゴシック" charset="0"/>
              </a:rPr>
              <a:t>Convey archivist knowledge of the collection – this is not to be belittled. The processing archivist gains valuable insight while processing a collection insight into context and meaning that comes from seeing and understanding the collection as a whole</a:t>
            </a:r>
            <a:endParaRPr lang="en-US" dirty="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charset="0"/>
                <a:cs typeface="ＭＳ Ｐゴシック" charset="0"/>
              </a:rPr>
              <a:t>2</a:t>
            </a:r>
            <a:r>
              <a:rPr lang="en-US" baseline="0" dirty="0" smtClean="0">
                <a:ea typeface="ＭＳ Ｐゴシック" charset="0"/>
                <a:cs typeface="ＭＳ Ｐゴシック" charset="0"/>
              </a:rPr>
              <a:t> days</a:t>
            </a:r>
          </a:p>
          <a:p>
            <a:endParaRPr lang="en-US" baseline="0" dirty="0" smtClean="0">
              <a:ea typeface="ＭＳ Ｐゴシック" charset="0"/>
              <a:cs typeface="ＭＳ Ｐゴシック" charset="0"/>
            </a:endParaRPr>
          </a:p>
          <a:p>
            <a:r>
              <a:rPr lang="en-US" baseline="0" dirty="0" smtClean="0">
                <a:ea typeface="ＭＳ Ｐゴシック" charset="0"/>
                <a:cs typeface="ＭＳ Ｐゴシック" charset="0"/>
              </a:rPr>
              <a:t>Day 1 :hashed through use cases and shared perspectives on LOD. Where are we now, and how does active LOD work relate to archives? Does it? </a:t>
            </a:r>
          </a:p>
          <a:p>
            <a:endParaRPr lang="en-US" baseline="0" dirty="0" smtClean="0">
              <a:ea typeface="ＭＳ Ｐゴシック" charset="0"/>
              <a:cs typeface="ＭＳ Ｐゴシック" charset="0"/>
            </a:endParaRPr>
          </a:p>
          <a:p>
            <a:r>
              <a:rPr lang="en-US" baseline="0" dirty="0" smtClean="0">
                <a:ea typeface="ＭＳ Ｐゴシック" charset="0"/>
                <a:cs typeface="ＭＳ Ｐゴシック" charset="0"/>
              </a:rPr>
              <a:t>Identified several issues: General perception that LOD is perceived as being out of reach for many archivists</a:t>
            </a:r>
          </a:p>
          <a:p>
            <a:pPr marL="171450" indent="-171450">
              <a:buFontTx/>
              <a:buChar char="-"/>
            </a:pPr>
            <a:r>
              <a:rPr lang="en-US" baseline="0" dirty="0" smtClean="0">
                <a:ea typeface="ＭＳ Ｐゴシック" charset="0"/>
                <a:cs typeface="ＭＳ Ｐゴシック" charset="0"/>
              </a:rPr>
              <a:t>Not clear what tangible benefits are</a:t>
            </a:r>
          </a:p>
          <a:p>
            <a:pPr marL="171450" indent="-171450">
              <a:buFontTx/>
              <a:buChar char="-"/>
            </a:pPr>
            <a:r>
              <a:rPr lang="en-US" baseline="0" dirty="0" smtClean="0">
                <a:ea typeface="ＭＳ Ｐゴシック" charset="0"/>
                <a:cs typeface="ＭＳ Ｐゴシック" charset="0"/>
              </a:rPr>
              <a:t>Not really clear what it is</a:t>
            </a:r>
          </a:p>
          <a:p>
            <a:pPr marL="171450" indent="-171450">
              <a:buFontTx/>
              <a:buChar char="-"/>
            </a:pPr>
            <a:r>
              <a:rPr lang="en-US" baseline="0" dirty="0" smtClean="0">
                <a:ea typeface="ＭＳ Ｐゴシック" charset="0"/>
                <a:cs typeface="ＭＳ Ｐゴシック" charset="0"/>
              </a:rPr>
              <a:t>Not really clear how to do it</a:t>
            </a:r>
          </a:p>
          <a:p>
            <a:pPr marL="171450" indent="-171450">
              <a:buFontTx/>
              <a:buChar char="-"/>
            </a:pPr>
            <a:r>
              <a:rPr lang="en-US" baseline="0" dirty="0" smtClean="0">
                <a:ea typeface="ＭＳ Ｐゴシック" charset="0"/>
                <a:cs typeface="ＭＳ Ｐゴシック" charset="0"/>
              </a:rPr>
              <a:t>Given all that, how can we divert resources from backlog, appraisal, reference for LOD?</a:t>
            </a:r>
          </a:p>
          <a:p>
            <a:pPr marL="0" indent="0">
              <a:buFontTx/>
              <a:buNone/>
            </a:pPr>
            <a:r>
              <a:rPr lang="en-US" baseline="0" dirty="0" smtClean="0">
                <a:ea typeface="ＭＳ Ｐゴシック" charset="0"/>
                <a:cs typeface="ＭＳ Ｐゴシック" charset="0"/>
              </a:rPr>
              <a:t>Generally: LOD is a cool thing that the big archives with developers are doing, but it’s not something we can do.</a:t>
            </a:r>
          </a:p>
          <a:p>
            <a:pPr marL="0" indent="0">
              <a:buFontTx/>
              <a:buNone/>
            </a:pPr>
            <a:endParaRPr lang="en-US" baseline="0" dirty="0" smtClean="0">
              <a:ea typeface="ＭＳ Ｐゴシック" charset="0"/>
              <a:cs typeface="ＭＳ Ｐゴシック" charset="0"/>
            </a:endParaRPr>
          </a:p>
          <a:p>
            <a:pPr marL="0" indent="0">
              <a:buFontTx/>
              <a:buNone/>
            </a:pPr>
            <a:r>
              <a:rPr lang="en-US" baseline="0" dirty="0" smtClean="0">
                <a:ea typeface="ＭＳ Ｐゴシック" charset="0"/>
                <a:cs typeface="ＭＳ Ｐゴシック" charset="0"/>
              </a:rPr>
              <a:t>From the tech side – proliferation of creative ideas and exciting projects that don’t always take archivists concerns at the center. Some LOD people are archivists, but some are not</a:t>
            </a:r>
          </a:p>
          <a:p>
            <a:pPr marL="0" indent="0">
              <a:buFontTx/>
              <a:buNone/>
            </a:pPr>
            <a:endParaRPr lang="en-US" baseline="0" dirty="0" smtClean="0">
              <a:ea typeface="ＭＳ Ｐゴシック" charset="0"/>
              <a:cs typeface="ＭＳ Ｐゴシック" charset="0"/>
            </a:endParaRPr>
          </a:p>
          <a:p>
            <a:pPr marL="0" indent="0">
              <a:buFontTx/>
              <a:buNone/>
            </a:pPr>
            <a:r>
              <a:rPr lang="en-US" baseline="0" dirty="0" smtClean="0">
                <a:ea typeface="ＭＳ Ｐゴシック" charset="0"/>
                <a:cs typeface="ＭＳ Ｐゴシック" charset="0"/>
              </a:rPr>
              <a:t>US/THEM dichotomy</a:t>
            </a:r>
            <a:endParaRPr lang="en-US" dirty="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Not about our work, this is about cases where</a:t>
            </a:r>
            <a:r>
              <a:rPr lang="en-US" baseline="0" dirty="0" smtClean="0">
                <a:ea typeface="ＭＳ Ｐゴシック" charset="0"/>
                <a:cs typeface="ＭＳ Ｐゴシック" charset="0"/>
              </a:rPr>
              <a:t> we felt that we were not adequately exposing information about our collections in meaningful ways for users.</a:t>
            </a:r>
            <a:endParaRPr lang="en-US" dirty="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740025" cy="476250"/>
          </a:xfrm>
          <a:prstGeom prst="rect">
            <a:avLst/>
          </a:prstGeom>
        </p:spPr>
        <p:txBody>
          <a:bodyPr/>
          <a:lstStyle>
            <a:lvl1pPr>
              <a:defRPr sz="1800" smtClean="0"/>
            </a:lvl1pPr>
          </a:lstStyle>
          <a:p>
            <a:pPr>
              <a:defRPr/>
            </a:pPr>
            <a:fld id="{FC50E831-F086-2B40-870E-14644B4B8ACF}" type="datetime1">
              <a:rPr lang="en-US"/>
              <a:pPr>
                <a:defRPr/>
              </a:pPr>
              <a:t>8/9/13</a:t>
            </a:fld>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sz="1800" smtClean="0"/>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B48F2E5F-775A-2B4B-AAFD-B0934252E44B}" type="slidenum">
              <a:rPr lang="en-US"/>
              <a:pPr>
                <a:defRPr/>
              </a:pPr>
              <a:t>‹#›</a:t>
            </a:fld>
            <a:endParaRPr lang="en-US">
              <a:solidFill>
                <a:schemeClr val="tx1"/>
              </a:solidFill>
            </a:endParaRPr>
          </a:p>
        </p:txBody>
      </p:sp>
    </p:spTree>
    <p:extLst>
      <p:ext uri="{BB962C8B-B14F-4D97-AF65-F5344CB8AC3E}">
        <p14:creationId xmlns:p14="http://schemas.microsoft.com/office/powerpoint/2010/main" val="2321152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740025" cy="476250"/>
          </a:xfrm>
          <a:prstGeom prst="rect">
            <a:avLst/>
          </a:prstGeom>
        </p:spPr>
        <p:txBody>
          <a:bodyPr/>
          <a:lstStyle>
            <a:lvl1pPr>
              <a:defRPr sz="1800" smtClean="0"/>
            </a:lvl1pPr>
          </a:lstStyle>
          <a:p>
            <a:pPr>
              <a:defRPr/>
            </a:pPr>
            <a:fld id="{C66E0010-F511-2A4C-9EDE-14F79BC23DF9}" type="datetime1">
              <a:rPr lang="en-US"/>
              <a:pPr>
                <a:defRPr/>
              </a:pPr>
              <a:t>8/9/13</a:t>
            </a:fld>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sz="1800" smtClean="0"/>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6DCEEF0F-556F-A147-9509-271CCDFB62BD}" type="slidenum">
              <a:rPr lang="en-US"/>
              <a:pPr>
                <a:defRPr/>
              </a:pPr>
              <a:t>‹#›</a:t>
            </a:fld>
            <a:endParaRPr lang="en-US">
              <a:solidFill>
                <a:schemeClr val="tx1"/>
              </a:solidFill>
            </a:endParaRPr>
          </a:p>
        </p:txBody>
      </p:sp>
    </p:spTree>
    <p:extLst>
      <p:ext uri="{BB962C8B-B14F-4D97-AF65-F5344CB8AC3E}">
        <p14:creationId xmlns:p14="http://schemas.microsoft.com/office/powerpoint/2010/main" val="118106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740025" cy="476250"/>
          </a:xfrm>
          <a:prstGeom prst="rect">
            <a:avLst/>
          </a:prstGeom>
        </p:spPr>
        <p:txBody>
          <a:bodyPr/>
          <a:lstStyle>
            <a:lvl1pPr>
              <a:defRPr sz="1800" smtClean="0"/>
            </a:lvl1pPr>
          </a:lstStyle>
          <a:p>
            <a:pPr>
              <a:defRPr/>
            </a:pPr>
            <a:fld id="{E8887735-109C-F042-8515-AFF01BEC8359}" type="datetime1">
              <a:rPr lang="en-US"/>
              <a:pPr>
                <a:defRPr/>
              </a:pPr>
              <a:t>8/9/13</a:t>
            </a:fld>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sz="1800" smtClean="0"/>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C57B621B-F7B4-7E46-9EE4-7619C81FEA72}" type="slidenum">
              <a:rPr lang="en-US"/>
              <a:pPr>
                <a:defRPr/>
              </a:pPr>
              <a:t>‹#›</a:t>
            </a:fld>
            <a:endParaRPr lang="en-US">
              <a:solidFill>
                <a:schemeClr val="tx1"/>
              </a:solidFill>
            </a:endParaRPr>
          </a:p>
        </p:txBody>
      </p:sp>
    </p:spTree>
    <p:extLst>
      <p:ext uri="{BB962C8B-B14F-4D97-AF65-F5344CB8AC3E}">
        <p14:creationId xmlns:p14="http://schemas.microsoft.com/office/powerpoint/2010/main" val="2301141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740025" cy="476250"/>
          </a:xfrm>
          <a:prstGeom prst="rect">
            <a:avLst/>
          </a:prstGeom>
        </p:spPr>
        <p:txBody>
          <a:bodyPr/>
          <a:lstStyle>
            <a:lvl1pPr>
              <a:defRPr sz="1800" smtClean="0"/>
            </a:lvl1pPr>
          </a:lstStyle>
          <a:p>
            <a:pPr>
              <a:defRPr/>
            </a:pPr>
            <a:fld id="{4ECE7CB7-7034-2A49-8076-B310262D0A97}" type="datetime1">
              <a:rPr lang="en-US"/>
              <a:pPr>
                <a:defRPr/>
              </a:pPr>
              <a:t>8/9/13</a:t>
            </a:fld>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sz="1800" smtClean="0"/>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0EF3570F-D9D0-B244-B985-55154A814214}" type="slidenum">
              <a:rPr lang="en-US"/>
              <a:pPr>
                <a:defRPr/>
              </a:pPr>
              <a:t>‹#›</a:t>
            </a:fld>
            <a:endParaRPr lang="en-US">
              <a:solidFill>
                <a:schemeClr val="tx1"/>
              </a:solidFill>
            </a:endParaRPr>
          </a:p>
        </p:txBody>
      </p:sp>
    </p:spTree>
    <p:extLst>
      <p:ext uri="{BB962C8B-B14F-4D97-AF65-F5344CB8AC3E}">
        <p14:creationId xmlns:p14="http://schemas.microsoft.com/office/powerpoint/2010/main" val="2083329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740025" cy="476250"/>
          </a:xfrm>
          <a:prstGeom prst="rect">
            <a:avLst/>
          </a:prstGeom>
        </p:spPr>
        <p:txBody>
          <a:bodyPr/>
          <a:lstStyle>
            <a:lvl1pPr>
              <a:defRPr sz="1800" smtClean="0"/>
            </a:lvl1pPr>
          </a:lstStyle>
          <a:p>
            <a:pPr>
              <a:defRPr/>
            </a:pPr>
            <a:fld id="{5B978FFE-D1A3-F548-86F0-DFDCA9EAFBD1}" type="datetime1">
              <a:rPr lang="en-US"/>
              <a:pPr>
                <a:defRPr/>
              </a:pPr>
              <a:t>8/9/13</a:t>
            </a:fld>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sz="1800" smtClean="0"/>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3006E84F-400E-6B40-8A37-121182EAEFEC}" type="slidenum">
              <a:rPr lang="en-US"/>
              <a:pPr>
                <a:defRPr/>
              </a:pPr>
              <a:t>‹#›</a:t>
            </a:fld>
            <a:endParaRPr lang="en-US">
              <a:solidFill>
                <a:schemeClr val="tx1"/>
              </a:solidFill>
            </a:endParaRPr>
          </a:p>
        </p:txBody>
      </p:sp>
    </p:spTree>
    <p:extLst>
      <p:ext uri="{BB962C8B-B14F-4D97-AF65-F5344CB8AC3E}">
        <p14:creationId xmlns:p14="http://schemas.microsoft.com/office/powerpoint/2010/main" val="798680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740025" cy="476250"/>
          </a:xfrm>
          <a:prstGeom prst="rect">
            <a:avLst/>
          </a:prstGeom>
        </p:spPr>
        <p:txBody>
          <a:bodyPr/>
          <a:lstStyle>
            <a:lvl1pPr>
              <a:defRPr sz="1800" smtClean="0"/>
            </a:lvl1pPr>
          </a:lstStyle>
          <a:p>
            <a:pPr>
              <a:defRPr/>
            </a:pPr>
            <a:fld id="{2A9CF583-AD40-6944-BFBD-BB1320938CB9}" type="datetime1">
              <a:rPr lang="en-US"/>
              <a:pPr>
                <a:defRPr/>
              </a:pPr>
              <a:t>8/9/13</a:t>
            </a:fld>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sz="1800" smtClean="0"/>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91F01FEB-6165-0141-8743-7E476E5112E2}" type="slidenum">
              <a:rPr lang="en-US"/>
              <a:pPr>
                <a:defRPr/>
              </a:pPr>
              <a:t>‹#›</a:t>
            </a:fld>
            <a:endParaRPr lang="en-US">
              <a:solidFill>
                <a:schemeClr val="tx1"/>
              </a:solidFill>
            </a:endParaRPr>
          </a:p>
        </p:txBody>
      </p:sp>
    </p:spTree>
    <p:extLst>
      <p:ext uri="{BB962C8B-B14F-4D97-AF65-F5344CB8AC3E}">
        <p14:creationId xmlns:p14="http://schemas.microsoft.com/office/powerpoint/2010/main" val="772326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740025" cy="476250"/>
          </a:xfrm>
          <a:prstGeom prst="rect">
            <a:avLst/>
          </a:prstGeom>
        </p:spPr>
        <p:txBody>
          <a:bodyPr/>
          <a:lstStyle>
            <a:lvl1pPr>
              <a:defRPr sz="1800" smtClean="0"/>
            </a:lvl1pPr>
          </a:lstStyle>
          <a:p>
            <a:pPr>
              <a:defRPr/>
            </a:pPr>
            <a:fld id="{EFE567D9-D11C-E74E-9EF3-34016DCD8400}" type="datetime1">
              <a:rPr lang="en-US"/>
              <a:pPr>
                <a:defRPr/>
              </a:pPr>
              <a:t>8/9/13</a:t>
            </a:fld>
            <a:endParaRPr lang="en-US"/>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sz="1800" smtClean="0"/>
            </a:lvl1pPr>
          </a:lstStyle>
          <a:p>
            <a:pPr>
              <a:defRPr/>
            </a:pPr>
            <a:endParaRPr lang="en-US"/>
          </a:p>
        </p:txBody>
      </p:sp>
      <p:sp>
        <p:nvSpPr>
          <p:cNvPr id="9" name="Rectangle 6"/>
          <p:cNvSpPr>
            <a:spLocks noGrp="1" noChangeArrowheads="1"/>
          </p:cNvSpPr>
          <p:nvPr>
            <p:ph type="sldNum" sz="quarter" idx="12"/>
          </p:nvPr>
        </p:nvSpPr>
        <p:spPr/>
        <p:txBody>
          <a:bodyPr/>
          <a:lstStyle>
            <a:lvl1pPr>
              <a:defRPr smtClean="0"/>
            </a:lvl1pPr>
          </a:lstStyle>
          <a:p>
            <a:pPr>
              <a:defRPr/>
            </a:pPr>
            <a:fld id="{A1C36CD7-0351-9849-99AE-049B818354F9}" type="slidenum">
              <a:rPr lang="en-US"/>
              <a:pPr>
                <a:defRPr/>
              </a:pPr>
              <a:t>‹#›</a:t>
            </a:fld>
            <a:endParaRPr lang="en-US">
              <a:solidFill>
                <a:schemeClr val="tx1"/>
              </a:solidFill>
            </a:endParaRPr>
          </a:p>
        </p:txBody>
      </p:sp>
    </p:spTree>
    <p:extLst>
      <p:ext uri="{BB962C8B-B14F-4D97-AF65-F5344CB8AC3E}">
        <p14:creationId xmlns:p14="http://schemas.microsoft.com/office/powerpoint/2010/main" val="3157548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740025" cy="476250"/>
          </a:xfrm>
          <a:prstGeom prst="rect">
            <a:avLst/>
          </a:prstGeom>
        </p:spPr>
        <p:txBody>
          <a:bodyPr/>
          <a:lstStyle>
            <a:lvl1pPr>
              <a:defRPr sz="1800" smtClean="0"/>
            </a:lvl1pPr>
          </a:lstStyle>
          <a:p>
            <a:pPr>
              <a:defRPr/>
            </a:pPr>
            <a:fld id="{494FBD2E-83C5-F64E-B0F9-08878F9F327F}" type="datetime1">
              <a:rPr lang="en-US"/>
              <a:pPr>
                <a:defRPr/>
              </a:pPr>
              <a:t>8/9/13</a:t>
            </a:fld>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sz="1800" smtClean="0"/>
            </a:lvl1pPr>
          </a:lstStyle>
          <a:p>
            <a:pPr>
              <a:defRPr/>
            </a:pPr>
            <a:endParaRPr lang="en-US"/>
          </a:p>
        </p:txBody>
      </p:sp>
      <p:sp>
        <p:nvSpPr>
          <p:cNvPr id="5" name="Rectangle 6"/>
          <p:cNvSpPr>
            <a:spLocks noGrp="1" noChangeArrowheads="1"/>
          </p:cNvSpPr>
          <p:nvPr>
            <p:ph type="sldNum" sz="quarter" idx="12"/>
          </p:nvPr>
        </p:nvSpPr>
        <p:spPr/>
        <p:txBody>
          <a:bodyPr/>
          <a:lstStyle>
            <a:lvl1pPr>
              <a:defRPr smtClean="0"/>
            </a:lvl1pPr>
          </a:lstStyle>
          <a:p>
            <a:pPr>
              <a:defRPr/>
            </a:pPr>
            <a:fld id="{0738CF9D-0098-D149-AEC9-C5AF32F8AC73}" type="slidenum">
              <a:rPr lang="en-US"/>
              <a:pPr>
                <a:defRPr/>
              </a:pPr>
              <a:t>‹#›</a:t>
            </a:fld>
            <a:endParaRPr lang="en-US">
              <a:solidFill>
                <a:schemeClr val="tx1"/>
              </a:solidFill>
            </a:endParaRPr>
          </a:p>
        </p:txBody>
      </p:sp>
    </p:spTree>
    <p:extLst>
      <p:ext uri="{BB962C8B-B14F-4D97-AF65-F5344CB8AC3E}">
        <p14:creationId xmlns:p14="http://schemas.microsoft.com/office/powerpoint/2010/main" val="254359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740025" cy="476250"/>
          </a:xfrm>
          <a:prstGeom prst="rect">
            <a:avLst/>
          </a:prstGeom>
        </p:spPr>
        <p:txBody>
          <a:bodyPr/>
          <a:lstStyle>
            <a:lvl1pPr>
              <a:defRPr sz="1800" smtClean="0"/>
            </a:lvl1pPr>
          </a:lstStyle>
          <a:p>
            <a:pPr>
              <a:defRPr/>
            </a:pPr>
            <a:fld id="{46B73CC3-D748-3949-84AE-54729BC14FA1}" type="datetime1">
              <a:rPr lang="en-US"/>
              <a:pPr>
                <a:defRPr/>
              </a:pPr>
              <a:t>8/9/13</a:t>
            </a:fld>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sz="1800" smtClean="0"/>
            </a:lvl1pPr>
          </a:lstStyle>
          <a:p>
            <a:pPr>
              <a:defRPr/>
            </a:pPr>
            <a:endParaRPr lang="en-US"/>
          </a:p>
        </p:txBody>
      </p:sp>
      <p:sp>
        <p:nvSpPr>
          <p:cNvPr id="4" name="Rectangle 6"/>
          <p:cNvSpPr>
            <a:spLocks noGrp="1" noChangeArrowheads="1"/>
          </p:cNvSpPr>
          <p:nvPr>
            <p:ph type="sldNum" sz="quarter" idx="12"/>
          </p:nvPr>
        </p:nvSpPr>
        <p:spPr/>
        <p:txBody>
          <a:bodyPr/>
          <a:lstStyle>
            <a:lvl1pPr>
              <a:defRPr smtClean="0"/>
            </a:lvl1pPr>
          </a:lstStyle>
          <a:p>
            <a:pPr>
              <a:defRPr/>
            </a:pPr>
            <a:fld id="{4F2BBD0A-7400-0C4B-958E-1BB4C1094B31}" type="slidenum">
              <a:rPr lang="en-US"/>
              <a:pPr>
                <a:defRPr/>
              </a:pPr>
              <a:t>‹#›</a:t>
            </a:fld>
            <a:endParaRPr lang="en-US">
              <a:solidFill>
                <a:schemeClr val="tx1"/>
              </a:solidFill>
            </a:endParaRPr>
          </a:p>
        </p:txBody>
      </p:sp>
    </p:spTree>
    <p:extLst>
      <p:ext uri="{BB962C8B-B14F-4D97-AF65-F5344CB8AC3E}">
        <p14:creationId xmlns:p14="http://schemas.microsoft.com/office/powerpoint/2010/main" val="848246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740025" cy="476250"/>
          </a:xfrm>
          <a:prstGeom prst="rect">
            <a:avLst/>
          </a:prstGeom>
        </p:spPr>
        <p:txBody>
          <a:bodyPr/>
          <a:lstStyle>
            <a:lvl1pPr>
              <a:defRPr sz="1800" smtClean="0"/>
            </a:lvl1pPr>
          </a:lstStyle>
          <a:p>
            <a:pPr>
              <a:defRPr/>
            </a:pPr>
            <a:fld id="{BAED7B07-CF67-4640-A931-08D8BA629436}" type="datetime1">
              <a:rPr lang="en-US"/>
              <a:pPr>
                <a:defRPr/>
              </a:pPr>
              <a:t>8/9/13</a:t>
            </a:fld>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sz="1800" smtClean="0"/>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1B6F3794-AD30-3840-B796-67EEF03AD929}" type="slidenum">
              <a:rPr lang="en-US"/>
              <a:pPr>
                <a:defRPr/>
              </a:pPr>
              <a:t>‹#›</a:t>
            </a:fld>
            <a:endParaRPr lang="en-US">
              <a:solidFill>
                <a:schemeClr val="tx1"/>
              </a:solidFill>
            </a:endParaRPr>
          </a:p>
        </p:txBody>
      </p:sp>
    </p:spTree>
    <p:extLst>
      <p:ext uri="{BB962C8B-B14F-4D97-AF65-F5344CB8AC3E}">
        <p14:creationId xmlns:p14="http://schemas.microsoft.com/office/powerpoint/2010/main" val="75913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740025" cy="476250"/>
          </a:xfrm>
          <a:prstGeom prst="rect">
            <a:avLst/>
          </a:prstGeom>
        </p:spPr>
        <p:txBody>
          <a:bodyPr/>
          <a:lstStyle>
            <a:lvl1pPr>
              <a:defRPr sz="1800" smtClean="0"/>
            </a:lvl1pPr>
          </a:lstStyle>
          <a:p>
            <a:pPr>
              <a:defRPr/>
            </a:pPr>
            <a:fld id="{D9673F18-D498-0C4C-A829-1B68FAAB355D}" type="datetime1">
              <a:rPr lang="en-US"/>
              <a:pPr>
                <a:defRPr/>
              </a:pPr>
              <a:t>8/9/13</a:t>
            </a:fld>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sz="1800" smtClean="0"/>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0A8F3BCA-C7FB-B043-BE85-C77D55CF9F5E}" type="slidenum">
              <a:rPr lang="en-US"/>
              <a:pPr>
                <a:defRPr/>
              </a:pPr>
              <a:t>‹#›</a:t>
            </a:fld>
            <a:endParaRPr lang="en-US">
              <a:solidFill>
                <a:schemeClr val="tx1"/>
              </a:solidFill>
            </a:endParaRPr>
          </a:p>
        </p:txBody>
      </p:sp>
    </p:spTree>
    <p:extLst>
      <p:ext uri="{BB962C8B-B14F-4D97-AF65-F5344CB8AC3E}">
        <p14:creationId xmlns:p14="http://schemas.microsoft.com/office/powerpoint/2010/main" val="4580368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pic>
        <p:nvPicPr>
          <p:cNvPr id="1036" name="Picture 12"/>
          <p:cNvPicPr>
            <a:picLocks noChangeAspect="1" noChangeArrowheads="1"/>
          </p:cNvPicPr>
          <p:nvPr userDrawn="1"/>
        </p:nvPicPr>
        <p:blipFill>
          <a:blip r:embed="rId13">
            <a:alphaModFix amt="34000"/>
            <a:extLst>
              <a:ext uri="{28A0092B-C50C-407E-A947-70E740481C1C}">
                <a14:useLocalDpi xmlns:a14="http://schemas.microsoft.com/office/drawing/2010/main" val="0"/>
              </a:ext>
            </a:extLst>
          </a:blip>
          <a:srcRect/>
          <a:stretch>
            <a:fillRect/>
          </a:stretch>
        </p:blipFill>
        <p:spPr bwMode="auto">
          <a:xfrm>
            <a:off x="0" y="0"/>
            <a:ext cx="9144000" cy="1419225"/>
          </a:xfrm>
          <a:prstGeom prst="rect">
            <a:avLst/>
          </a:prstGeom>
          <a:noFill/>
          <a:ln>
            <a:noFill/>
          </a:ln>
          <a:effectLst/>
          <a:extLst>
            <a:ext uri="{909E8E84-426E-40dd-AFC4-6F175D3DCCD1}">
              <a14:hiddenFill xmlns:a14="http://schemas.microsoft.com/office/drawing/2010/main">
                <a:solidFill>
                  <a:schemeClr val="accent1">
                    <a:alpha val="34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FFFFCC"/>
                </a:solidFill>
              </a:defRPr>
            </a:lvl1pPr>
          </a:lstStyle>
          <a:p>
            <a:pPr>
              <a:defRPr/>
            </a:pPr>
            <a:fld id="{B201DE0C-D1B1-A643-8930-5E80AE77054D}" type="slidenum">
              <a:rPr lang="en-US"/>
              <a:pPr>
                <a:defRPr/>
              </a:pPr>
              <a:t>‹#›</a:t>
            </a:fld>
            <a:endParaRPr lang="en-US" dirty="0"/>
          </a:p>
        </p:txBody>
      </p:sp>
      <p:sp>
        <p:nvSpPr>
          <p:cNvPr id="9" name="Line 3"/>
          <p:cNvSpPr>
            <a:spLocks noChangeShapeType="1"/>
          </p:cNvSpPr>
          <p:nvPr userDrawn="1"/>
        </p:nvSpPr>
        <p:spPr bwMode="auto">
          <a:xfrm flipH="1">
            <a:off x="-1588" y="836613"/>
            <a:ext cx="4448176" cy="0"/>
          </a:xfrm>
          <a:prstGeom prst="line">
            <a:avLst/>
          </a:prstGeom>
          <a:noFill/>
          <a:ln w="88900">
            <a:solidFill>
              <a:schemeClr val="tx1">
                <a:lumMod val="85000"/>
                <a:lumOff val="15000"/>
              </a:schemeClr>
            </a:solidFill>
            <a:round/>
            <a:headEnd/>
            <a:tailEnd/>
          </a:ln>
        </p:spPr>
        <p:txBody>
          <a:bodyPr/>
          <a:lstStyle/>
          <a:p>
            <a:pPr>
              <a:defRPr/>
            </a:pPr>
            <a:endParaRPr lang="en-US" sz="1800">
              <a:ea typeface="ＭＳ Ｐゴシック" charset="-128"/>
              <a:cs typeface="ＭＳ Ｐゴシック" charset="-128"/>
            </a:endParaRPr>
          </a:p>
        </p:txBody>
      </p:sp>
      <p:sp>
        <p:nvSpPr>
          <p:cNvPr id="1033" name="Text Box 9"/>
          <p:cNvSpPr txBox="1">
            <a:spLocks noChangeArrowheads="1"/>
          </p:cNvSpPr>
          <p:nvPr userDrawn="1"/>
        </p:nvSpPr>
        <p:spPr bwMode="auto">
          <a:xfrm>
            <a:off x="11113" y="919163"/>
            <a:ext cx="4502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dirty="0" smtClean="0">
                <a:latin typeface="Arial Black" charset="0"/>
                <a:cs typeface="Arial Black" charset="0"/>
              </a:rPr>
              <a:t>Linked Archival Metadata</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emf"/><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5.emf"/></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5" Type="http://schemas.openxmlformats.org/officeDocument/2006/relationships/image" Target="../media/image28.jp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677AC3-AFC3-C34C-9E2D-BFEA18A9CCEB}" type="slidenum">
              <a:rPr lang="en-US" sz="1400">
                <a:solidFill>
                  <a:srgbClr val="FFFFCC"/>
                </a:solidFill>
              </a:rPr>
              <a:pPr eaLnBrk="1" hangingPunct="1"/>
              <a:t>1</a:t>
            </a:fld>
            <a:endParaRPr lang="en-US" sz="1400"/>
          </a:p>
        </p:txBody>
      </p:sp>
      <p:pic>
        <p:nvPicPr>
          <p:cNvPr id="15362" name="Picture 14" descr="0801009_1340_archives035.jpg"/>
          <p:cNvPicPr>
            <a:picLocks noChangeAspect="1"/>
          </p:cNvPicPr>
          <p:nvPr/>
        </p:nvPicPr>
        <p:blipFill>
          <a:blip r:embed="rId2">
            <a:extLst>
              <a:ext uri="{28A0092B-C50C-407E-A947-70E740481C1C}">
                <a14:useLocalDpi xmlns:a14="http://schemas.microsoft.com/office/drawing/2010/main" val="0"/>
              </a:ext>
            </a:extLst>
          </a:blip>
          <a:srcRect l="11049"/>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6" descr="0801009_1340_archives035.jpg"/>
          <p:cNvPicPr>
            <a:picLocks noChangeAspect="1"/>
          </p:cNvPicPr>
          <p:nvPr/>
        </p:nvPicPr>
        <p:blipFill>
          <a:blip r:embed="rId2">
            <a:lum bright="60000" contrast="-72000"/>
            <a:extLst>
              <a:ext uri="{28A0092B-C50C-407E-A947-70E740481C1C}">
                <a14:useLocalDpi xmlns:a14="http://schemas.microsoft.com/office/drawing/2010/main" val="0"/>
              </a:ext>
            </a:extLst>
          </a:blip>
          <a:srcRect l="11049" r="41284"/>
          <a:stretch>
            <a:fillRect/>
          </a:stretch>
        </p:blipFill>
        <p:spPr bwMode="auto">
          <a:xfrm>
            <a:off x="-6350" y="-6350"/>
            <a:ext cx="49037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6"/>
          <p:cNvSpPr txBox="1">
            <a:spLocks noChangeArrowheads="1"/>
          </p:cNvSpPr>
          <p:nvPr/>
        </p:nvSpPr>
        <p:spPr bwMode="auto">
          <a:xfrm>
            <a:off x="-508000" y="3237972"/>
            <a:ext cx="5405437"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200" dirty="0" smtClean="0">
                <a:solidFill>
                  <a:srgbClr val="292929"/>
                </a:solidFill>
                <a:latin typeface="Arial Black" charset="0"/>
              </a:rPr>
              <a:t>Society of American </a:t>
            </a:r>
          </a:p>
          <a:p>
            <a:pPr algn="r" eaLnBrk="1" hangingPunct="1"/>
            <a:r>
              <a:rPr lang="en-US" sz="2200" dirty="0" smtClean="0">
                <a:solidFill>
                  <a:srgbClr val="292929"/>
                </a:solidFill>
                <a:latin typeface="Arial Black" charset="0"/>
              </a:rPr>
              <a:t>Archivists</a:t>
            </a:r>
          </a:p>
          <a:p>
            <a:pPr algn="r" eaLnBrk="1" hangingPunct="1"/>
            <a:r>
              <a:rPr lang="en-US" sz="2200" b="1" dirty="0" smtClean="0">
                <a:solidFill>
                  <a:srgbClr val="292929"/>
                </a:solidFill>
                <a:latin typeface="Arial Black" charset="0"/>
              </a:rPr>
              <a:t>Research Forum</a:t>
            </a:r>
          </a:p>
          <a:p>
            <a:pPr algn="r" eaLnBrk="1" hangingPunct="1"/>
            <a:endParaRPr lang="en-US" sz="2200" b="1" dirty="0">
              <a:solidFill>
                <a:srgbClr val="292929"/>
              </a:solidFill>
              <a:latin typeface="Arial Black" charset="0"/>
            </a:endParaRPr>
          </a:p>
          <a:p>
            <a:pPr algn="r" eaLnBrk="1" hangingPunct="1"/>
            <a:endParaRPr lang="en-US" sz="1600" b="1" dirty="0">
              <a:solidFill>
                <a:srgbClr val="292929"/>
              </a:solidFill>
              <a:latin typeface="Arial Black" charset="0"/>
            </a:endParaRPr>
          </a:p>
          <a:p>
            <a:pPr algn="r" eaLnBrk="1" hangingPunct="1"/>
            <a:endParaRPr lang="en-US" sz="2200" b="1" dirty="0">
              <a:solidFill>
                <a:srgbClr val="292929"/>
              </a:solidFill>
            </a:endParaRPr>
          </a:p>
          <a:p>
            <a:pPr algn="r" eaLnBrk="1" hangingPunct="1"/>
            <a:endParaRPr lang="en-US" sz="2200" b="1" dirty="0">
              <a:solidFill>
                <a:srgbClr val="292929"/>
              </a:solidFill>
            </a:endParaRPr>
          </a:p>
          <a:p>
            <a:pPr algn="r" eaLnBrk="1" hangingPunct="1"/>
            <a:r>
              <a:rPr lang="en-US" sz="2200" b="1" dirty="0">
                <a:solidFill>
                  <a:srgbClr val="292929"/>
                </a:solidFill>
              </a:rPr>
              <a:t>Anne Sauer</a:t>
            </a:r>
          </a:p>
          <a:p>
            <a:pPr algn="r" eaLnBrk="1" hangingPunct="1"/>
            <a:r>
              <a:rPr lang="en-US" sz="2200" b="1" dirty="0">
                <a:solidFill>
                  <a:srgbClr val="292929"/>
                </a:solidFill>
              </a:rPr>
              <a:t>Tufts University</a:t>
            </a:r>
          </a:p>
          <a:p>
            <a:pPr algn="r" eaLnBrk="1" hangingPunct="1"/>
            <a:endParaRPr lang="en-US" sz="2200" b="1" dirty="0">
              <a:solidFill>
                <a:srgbClr val="292929"/>
              </a:solidFill>
            </a:endParaRPr>
          </a:p>
        </p:txBody>
      </p:sp>
      <p:sp>
        <p:nvSpPr>
          <p:cNvPr id="15365" name="Text Box 12"/>
          <p:cNvSpPr txBox="1">
            <a:spLocks noChangeArrowheads="1"/>
          </p:cNvSpPr>
          <p:nvPr/>
        </p:nvSpPr>
        <p:spPr bwMode="auto">
          <a:xfrm>
            <a:off x="182563" y="280988"/>
            <a:ext cx="47005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b="1">
                <a:solidFill>
                  <a:srgbClr val="292929"/>
                </a:solidFill>
                <a:latin typeface="Arial Black" charset="0"/>
              </a:rPr>
              <a:t>Linked Archival Metadata</a:t>
            </a:r>
          </a:p>
          <a:p>
            <a:pPr algn="r" eaLnBrk="1" hangingPunct="1"/>
            <a:endParaRPr lang="en-US" b="1">
              <a:solidFill>
                <a:srgbClr val="292929"/>
              </a:solidFill>
            </a:endParaRPr>
          </a:p>
          <a:p>
            <a:pPr algn="r" eaLnBrk="1" hangingPunct="1"/>
            <a:endParaRPr lang="en-US">
              <a:solidFill>
                <a:srgbClr val="292929"/>
              </a:solidFill>
              <a:latin typeface="Arial Bold" charset="0"/>
              <a:cs typeface="Arial Bold" charset="0"/>
            </a:endParaRPr>
          </a:p>
        </p:txBody>
      </p:sp>
      <p:sp>
        <p:nvSpPr>
          <p:cNvPr id="15366" name="Text Box 13"/>
          <p:cNvSpPr txBox="1">
            <a:spLocks noChangeArrowheads="1"/>
          </p:cNvSpPr>
          <p:nvPr/>
        </p:nvSpPr>
        <p:spPr bwMode="auto">
          <a:xfrm>
            <a:off x="0" y="4375150"/>
            <a:ext cx="4884738"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b="1" dirty="0" smtClean="0">
                <a:solidFill>
                  <a:srgbClr val="292929"/>
                </a:solidFill>
              </a:rPr>
              <a:t>August 13, </a:t>
            </a:r>
            <a:r>
              <a:rPr lang="en-US" sz="1600" b="1" dirty="0">
                <a:solidFill>
                  <a:srgbClr val="292929"/>
                </a:solidFill>
              </a:rPr>
              <a:t>2013</a:t>
            </a:r>
          </a:p>
          <a:p>
            <a:pPr algn="r" eaLnBrk="1" hangingPunct="1"/>
            <a:endParaRPr lang="en-US" sz="800" dirty="0">
              <a:solidFill>
                <a:srgbClr val="292929"/>
              </a:solidFill>
            </a:endParaRPr>
          </a:p>
          <a:p>
            <a:pPr algn="r" eaLnBrk="1" hangingPunct="1"/>
            <a:endParaRPr lang="en-US" sz="1600" dirty="0">
              <a:solidFill>
                <a:srgbClr val="292929"/>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6B4E37-76F6-C945-B4C6-22440B27C4DD}" type="slidenum">
              <a:rPr lang="en-US" sz="1400">
                <a:solidFill>
                  <a:srgbClr val="FFFFCC"/>
                </a:solidFill>
              </a:rPr>
              <a:pPr eaLnBrk="1" hangingPunct="1"/>
              <a:t>10</a:t>
            </a:fld>
            <a:endParaRPr lang="en-US" sz="1400"/>
          </a:p>
        </p:txBody>
      </p:sp>
      <p:sp>
        <p:nvSpPr>
          <p:cNvPr id="27650" name="Text Box 13"/>
          <p:cNvSpPr txBox="1">
            <a:spLocks noChangeArrowheads="1"/>
          </p:cNvSpPr>
          <p:nvPr/>
        </p:nvSpPr>
        <p:spPr bwMode="auto">
          <a:xfrm>
            <a:off x="676275" y="2201863"/>
            <a:ext cx="21224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200" b="1" dirty="0" smtClean="0">
                <a:solidFill>
                  <a:schemeClr val="bg1"/>
                </a:solidFill>
                <a:latin typeface="Century Gothic" charset="0"/>
                <a:cs typeface="Century Gothic" charset="0"/>
              </a:rPr>
              <a:t>Step One: </a:t>
            </a:r>
          </a:p>
          <a:p>
            <a:pPr algn="r" eaLnBrk="1" hangingPunct="1"/>
            <a:r>
              <a:rPr lang="en-US" sz="2200" b="1" dirty="0" smtClean="0">
                <a:solidFill>
                  <a:schemeClr val="bg1"/>
                </a:solidFill>
                <a:latin typeface="Century Gothic" charset="0"/>
                <a:cs typeface="Century Gothic" charset="0"/>
              </a:rPr>
              <a:t>Use </a:t>
            </a:r>
            <a:r>
              <a:rPr lang="en-US" sz="2200" b="1" dirty="0">
                <a:solidFill>
                  <a:schemeClr val="bg1"/>
                </a:solidFill>
                <a:latin typeface="Century Gothic" charset="0"/>
                <a:cs typeface="Century Gothic" charset="0"/>
              </a:rPr>
              <a:t>Cases</a:t>
            </a:r>
          </a:p>
        </p:txBody>
      </p:sp>
      <p:sp>
        <p:nvSpPr>
          <p:cNvPr id="27651" name="Text Box 13"/>
          <p:cNvSpPr txBox="1">
            <a:spLocks noChangeArrowheads="1"/>
          </p:cNvSpPr>
          <p:nvPr/>
        </p:nvSpPr>
        <p:spPr bwMode="auto">
          <a:xfrm>
            <a:off x="2814307" y="2827006"/>
            <a:ext cx="5648325" cy="2269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20000"/>
              </a:spcBef>
            </a:pPr>
            <a:r>
              <a:rPr lang="en-US" sz="2000" dirty="0">
                <a:solidFill>
                  <a:schemeClr val="bg1"/>
                </a:solidFill>
                <a:latin typeface="Century Gothic" charset="0"/>
              </a:rPr>
              <a:t>Identify </a:t>
            </a:r>
            <a:r>
              <a:rPr lang="en-US" sz="2000" dirty="0" smtClean="0">
                <a:solidFill>
                  <a:schemeClr val="bg1"/>
                </a:solidFill>
                <a:latin typeface="Century Gothic" charset="0"/>
              </a:rPr>
              <a:t>challenges</a:t>
            </a:r>
          </a:p>
          <a:p>
            <a:pPr eaLnBrk="1" hangingPunct="1">
              <a:lnSpc>
                <a:spcPct val="90000"/>
              </a:lnSpc>
              <a:spcBef>
                <a:spcPct val="20000"/>
              </a:spcBef>
            </a:pPr>
            <a:endParaRPr lang="en-US" sz="2000" dirty="0">
              <a:solidFill>
                <a:schemeClr val="bg1"/>
              </a:solidFill>
              <a:latin typeface="Century Gothic" charset="0"/>
            </a:endParaRPr>
          </a:p>
          <a:p>
            <a:pPr eaLnBrk="1" hangingPunct="1">
              <a:lnSpc>
                <a:spcPct val="90000"/>
              </a:lnSpc>
              <a:spcBef>
                <a:spcPct val="20000"/>
              </a:spcBef>
            </a:pPr>
            <a:r>
              <a:rPr lang="en-US" sz="2000" dirty="0">
                <a:solidFill>
                  <a:schemeClr val="bg1"/>
                </a:solidFill>
                <a:latin typeface="Century Gothic" charset="0"/>
              </a:rPr>
              <a:t>Describe needs</a:t>
            </a:r>
          </a:p>
          <a:p>
            <a:pPr eaLnBrk="1" hangingPunct="1">
              <a:lnSpc>
                <a:spcPct val="90000"/>
              </a:lnSpc>
              <a:spcBef>
                <a:spcPct val="20000"/>
              </a:spcBef>
            </a:pPr>
            <a:endParaRPr lang="en-US" sz="2000" dirty="0" smtClean="0">
              <a:solidFill>
                <a:schemeClr val="bg1"/>
              </a:solidFill>
              <a:latin typeface="Century Gothic" charset="0"/>
            </a:endParaRPr>
          </a:p>
          <a:p>
            <a:pPr eaLnBrk="1" hangingPunct="1">
              <a:lnSpc>
                <a:spcPct val="90000"/>
              </a:lnSpc>
              <a:spcBef>
                <a:spcPct val="20000"/>
              </a:spcBef>
            </a:pPr>
            <a:r>
              <a:rPr lang="en-US" sz="2000" dirty="0" smtClean="0">
                <a:solidFill>
                  <a:schemeClr val="bg1"/>
                </a:solidFill>
                <a:latin typeface="Century Gothic" charset="0"/>
              </a:rPr>
              <a:t>Real</a:t>
            </a:r>
            <a:r>
              <a:rPr lang="en-US" sz="2000" dirty="0">
                <a:solidFill>
                  <a:schemeClr val="bg1"/>
                </a:solidFill>
                <a:latin typeface="Century Gothic" charset="0"/>
              </a:rPr>
              <a:t>-world examples</a:t>
            </a:r>
          </a:p>
          <a:p>
            <a:pPr eaLnBrk="1" hangingPunct="1">
              <a:lnSpc>
                <a:spcPct val="90000"/>
              </a:lnSpc>
              <a:spcBef>
                <a:spcPct val="20000"/>
              </a:spcBef>
            </a:pPr>
            <a:endParaRPr lang="en-US" sz="1600" dirty="0">
              <a:solidFill>
                <a:schemeClr val="bg1"/>
              </a:solidFill>
              <a:latin typeface="Century Gothic" charset="0"/>
              <a:cs typeface="Century Gothic" charset="0"/>
            </a:endParaRPr>
          </a:p>
          <a:p>
            <a:pPr eaLnBrk="1" hangingPunct="1"/>
            <a:endParaRPr lang="en-US" sz="1600" dirty="0">
              <a:solidFill>
                <a:schemeClr val="bg1"/>
              </a:solidFill>
              <a:latin typeface="Century Gothic" charset="0"/>
              <a:cs typeface="Century Gothic" charset="0"/>
            </a:endParaRPr>
          </a:p>
        </p:txBody>
      </p:sp>
    </p:spTree>
    <p:extLst>
      <p:ext uri="{BB962C8B-B14F-4D97-AF65-F5344CB8AC3E}">
        <p14:creationId xmlns:p14="http://schemas.microsoft.com/office/powerpoint/2010/main" val="360168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ost_handshak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8648" y="1911896"/>
            <a:ext cx="3521257" cy="2817005"/>
          </a:xfrm>
          <a:prstGeom prst="rect">
            <a:avLst/>
          </a:prstGeom>
        </p:spPr>
      </p:pic>
      <p:sp>
        <p:nvSpPr>
          <p:cNvPr id="4608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CA90ED-33B0-6E49-9C2B-39DB936985AC}" type="slidenum">
              <a:rPr lang="en-US" sz="1400">
                <a:solidFill>
                  <a:srgbClr val="FFFFCC"/>
                </a:solidFill>
              </a:rPr>
              <a:pPr eaLnBrk="1" hangingPunct="1"/>
              <a:t>11</a:t>
            </a:fld>
            <a:endParaRPr lang="en-US" sz="1400"/>
          </a:p>
        </p:txBody>
      </p:sp>
      <p:sp>
        <p:nvSpPr>
          <p:cNvPr id="46082" name="Text Box 13"/>
          <p:cNvSpPr txBox="1">
            <a:spLocks noChangeArrowheads="1"/>
          </p:cNvSpPr>
          <p:nvPr/>
        </p:nvSpPr>
        <p:spPr bwMode="auto">
          <a:xfrm>
            <a:off x="539750" y="2201863"/>
            <a:ext cx="225901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200" b="1" dirty="0" smtClean="0">
                <a:solidFill>
                  <a:schemeClr val="bg1"/>
                </a:solidFill>
                <a:latin typeface="Century Gothic" charset="0"/>
                <a:cs typeface="Century Gothic" charset="0"/>
              </a:rPr>
              <a:t>Linking Across Repositories:</a:t>
            </a:r>
          </a:p>
          <a:p>
            <a:pPr algn="r" eaLnBrk="1" hangingPunct="1"/>
            <a:endParaRPr lang="en-US" sz="2200" b="1" dirty="0">
              <a:solidFill>
                <a:schemeClr val="bg1"/>
              </a:solidFill>
              <a:latin typeface="Century Gothic" charset="0"/>
              <a:cs typeface="Century Gothic" charset="0"/>
            </a:endParaRPr>
          </a:p>
          <a:p>
            <a:pPr algn="r" eaLnBrk="1" hangingPunct="1"/>
            <a:r>
              <a:rPr lang="en-US" sz="2200" b="1" dirty="0" smtClean="0">
                <a:solidFill>
                  <a:schemeClr val="bg1"/>
                </a:solidFill>
                <a:latin typeface="Century Gothic" charset="0"/>
                <a:cs typeface="Century Gothic" charset="0"/>
              </a:rPr>
              <a:t>Robert Frost</a:t>
            </a:r>
            <a:endParaRPr lang="en-US" sz="2200" b="1" dirty="0">
              <a:solidFill>
                <a:schemeClr val="bg1"/>
              </a:solidFill>
              <a:latin typeface="Century Gothic" charset="0"/>
              <a:cs typeface="Century Gothic" charset="0"/>
            </a:endParaRPr>
          </a:p>
        </p:txBody>
      </p:sp>
      <p:pic>
        <p:nvPicPr>
          <p:cNvPr id="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5124" y="2517701"/>
            <a:ext cx="2785156" cy="3868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743636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35E788-0BC0-BA40-ACE7-0AF1A9239758}" type="slidenum">
              <a:rPr lang="en-US" sz="1400">
                <a:solidFill>
                  <a:srgbClr val="FFFFCC"/>
                </a:solidFill>
              </a:rPr>
              <a:pPr eaLnBrk="1" hangingPunct="1"/>
              <a:t>12</a:t>
            </a:fld>
            <a:endParaRPr lang="en-US" sz="1400"/>
          </a:p>
        </p:txBody>
      </p:sp>
      <p:sp>
        <p:nvSpPr>
          <p:cNvPr id="29698" name="Text Box 13"/>
          <p:cNvSpPr txBox="1">
            <a:spLocks noChangeArrowheads="1"/>
          </p:cNvSpPr>
          <p:nvPr/>
        </p:nvSpPr>
        <p:spPr bwMode="auto">
          <a:xfrm>
            <a:off x="676275" y="2201863"/>
            <a:ext cx="212248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200" b="1" dirty="0">
                <a:solidFill>
                  <a:schemeClr val="bg1"/>
                </a:solidFill>
                <a:latin typeface="Century Gothic" charset="0"/>
                <a:cs typeface="Century Gothic" charset="0"/>
              </a:rPr>
              <a:t>Documenting an </a:t>
            </a:r>
            <a:r>
              <a:rPr lang="en-US" sz="2200" b="1" dirty="0" smtClean="0">
                <a:solidFill>
                  <a:schemeClr val="bg1"/>
                </a:solidFill>
                <a:latin typeface="Century Gothic" charset="0"/>
                <a:cs typeface="Century Gothic" charset="0"/>
              </a:rPr>
              <a:t>Event</a:t>
            </a:r>
          </a:p>
          <a:p>
            <a:pPr algn="r" eaLnBrk="1" hangingPunct="1"/>
            <a:endParaRPr lang="en-US" sz="2200" b="1" dirty="0">
              <a:solidFill>
                <a:schemeClr val="bg1"/>
              </a:solidFill>
              <a:latin typeface="Century Gothic" charset="0"/>
              <a:cs typeface="Century Gothic" charset="0"/>
            </a:endParaRPr>
          </a:p>
          <a:p>
            <a:pPr algn="r" eaLnBrk="1" hangingPunct="1"/>
            <a:r>
              <a:rPr lang="en-US" sz="2200" b="1" dirty="0" smtClean="0">
                <a:solidFill>
                  <a:schemeClr val="bg1"/>
                </a:solidFill>
                <a:latin typeface="Century Gothic" charset="0"/>
                <a:cs typeface="Century Gothic" charset="0"/>
              </a:rPr>
              <a:t>Love Canal</a:t>
            </a:r>
            <a:endParaRPr lang="en-US" sz="2200" b="1" dirty="0">
              <a:solidFill>
                <a:schemeClr val="bg1"/>
              </a:solidFill>
              <a:latin typeface="Century Gothic" charset="0"/>
              <a:cs typeface="Century Gothic" charset="0"/>
            </a:endParaRPr>
          </a:p>
        </p:txBody>
      </p:sp>
      <p:pic>
        <p:nvPicPr>
          <p:cNvPr id="2" name="Picture 1"/>
          <p:cNvPicPr>
            <a:picLocks noChangeAspect="1"/>
          </p:cNvPicPr>
          <p:nvPr/>
        </p:nvPicPr>
        <p:blipFill>
          <a:blip r:embed="rId3"/>
          <a:stretch>
            <a:fillRect/>
          </a:stretch>
        </p:blipFill>
        <p:spPr>
          <a:xfrm>
            <a:off x="3958814" y="1935233"/>
            <a:ext cx="2894396" cy="2093613"/>
          </a:xfrm>
          <a:prstGeom prst="rect">
            <a:avLst/>
          </a:prstGeom>
        </p:spPr>
      </p:pic>
      <p:pic>
        <p:nvPicPr>
          <p:cNvPr id="3" name="Picture 2"/>
          <p:cNvPicPr>
            <a:picLocks noChangeAspect="1"/>
          </p:cNvPicPr>
          <p:nvPr/>
        </p:nvPicPr>
        <p:blipFill>
          <a:blip r:embed="rId4"/>
          <a:stretch>
            <a:fillRect/>
          </a:stretch>
        </p:blipFill>
        <p:spPr>
          <a:xfrm>
            <a:off x="2123123" y="3976024"/>
            <a:ext cx="2656336" cy="2701359"/>
          </a:xfrm>
          <a:prstGeom prst="rect">
            <a:avLst/>
          </a:prstGeom>
        </p:spPr>
      </p:pic>
      <p:pic>
        <p:nvPicPr>
          <p:cNvPr id="4" name="Picture 3"/>
          <p:cNvPicPr>
            <a:picLocks noChangeAspect="1"/>
          </p:cNvPicPr>
          <p:nvPr/>
        </p:nvPicPr>
        <p:blipFill>
          <a:blip r:embed="rId5"/>
          <a:stretch>
            <a:fillRect/>
          </a:stretch>
        </p:blipFill>
        <p:spPr>
          <a:xfrm>
            <a:off x="5771833" y="3422159"/>
            <a:ext cx="3109424" cy="235166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0BCDF09-D6CE-DF4E-B238-5BCF5F38D568}" type="slidenum">
              <a:rPr lang="en-US" sz="1400">
                <a:solidFill>
                  <a:srgbClr val="FFFFCC"/>
                </a:solidFill>
              </a:rPr>
              <a:pPr eaLnBrk="1" hangingPunct="1"/>
              <a:t>13</a:t>
            </a:fld>
            <a:endParaRPr lang="en-US" sz="1400"/>
          </a:p>
        </p:txBody>
      </p:sp>
      <p:sp>
        <p:nvSpPr>
          <p:cNvPr id="31746" name="Text Box 13"/>
          <p:cNvSpPr txBox="1">
            <a:spLocks noChangeArrowheads="1"/>
          </p:cNvSpPr>
          <p:nvPr/>
        </p:nvSpPr>
        <p:spPr bwMode="auto">
          <a:xfrm>
            <a:off x="676275" y="2201863"/>
            <a:ext cx="21224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200" b="1" dirty="0">
                <a:solidFill>
                  <a:schemeClr val="bg1"/>
                </a:solidFill>
                <a:latin typeface="Century Gothic" charset="0"/>
                <a:cs typeface="Century Gothic" charset="0"/>
              </a:rPr>
              <a:t>One Person, Many Roles</a:t>
            </a:r>
          </a:p>
        </p:txBody>
      </p:sp>
      <p:pic>
        <p:nvPicPr>
          <p:cNvPr id="31747" name="Picture 1" descr="munr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833563"/>
            <a:ext cx="2976563"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782684-4041-494E-A2CF-10DF15F24DEF}" type="slidenum">
              <a:rPr lang="en-US" sz="1400">
                <a:solidFill>
                  <a:srgbClr val="FFFFCC"/>
                </a:solidFill>
              </a:rPr>
              <a:pPr eaLnBrk="1" hangingPunct="1"/>
              <a:t>14</a:t>
            </a:fld>
            <a:endParaRPr lang="en-US" sz="1400"/>
          </a:p>
        </p:txBody>
      </p:sp>
      <p:sp>
        <p:nvSpPr>
          <p:cNvPr id="48130" name="Text Box 13"/>
          <p:cNvSpPr txBox="1">
            <a:spLocks noChangeArrowheads="1"/>
          </p:cNvSpPr>
          <p:nvPr/>
        </p:nvSpPr>
        <p:spPr bwMode="auto">
          <a:xfrm>
            <a:off x="539750" y="2201863"/>
            <a:ext cx="22590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200" b="1" dirty="0" smtClean="0">
                <a:solidFill>
                  <a:schemeClr val="bg1"/>
                </a:solidFill>
                <a:latin typeface="Century Gothic" charset="0"/>
                <a:cs typeface="Century Gothic" charset="0"/>
              </a:rPr>
              <a:t>Documenting a Course</a:t>
            </a:r>
            <a:endParaRPr lang="en-US" sz="2200" b="1" dirty="0">
              <a:solidFill>
                <a:schemeClr val="bg1"/>
              </a:solidFill>
              <a:latin typeface="Century Gothic" charset="0"/>
              <a:cs typeface="Century Gothic" charset="0"/>
            </a:endParaRPr>
          </a:p>
        </p:txBody>
      </p:sp>
      <p:pic>
        <p:nvPicPr>
          <p:cNvPr id="3" name="Picture 2" descr="holmes_lectur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7771" y="1864893"/>
            <a:ext cx="3312172" cy="4685971"/>
          </a:xfrm>
          <a:prstGeom prst="rect">
            <a:avLst/>
          </a:prstGeom>
        </p:spPr>
      </p:pic>
    </p:spTree>
    <p:extLst>
      <p:ext uri="{BB962C8B-B14F-4D97-AF65-F5344CB8AC3E}">
        <p14:creationId xmlns:p14="http://schemas.microsoft.com/office/powerpoint/2010/main" val="7835714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8E8C7C-F939-5D4A-B471-4221DB8FE642}" type="slidenum">
              <a:rPr lang="en-US" sz="1400">
                <a:solidFill>
                  <a:srgbClr val="FFFFCC"/>
                </a:solidFill>
              </a:rPr>
              <a:pPr eaLnBrk="1" hangingPunct="1"/>
              <a:t>15</a:t>
            </a:fld>
            <a:endParaRPr lang="en-US" sz="1400"/>
          </a:p>
        </p:txBody>
      </p:sp>
      <p:sp>
        <p:nvSpPr>
          <p:cNvPr id="33794" name="Text Box 13"/>
          <p:cNvSpPr txBox="1">
            <a:spLocks noChangeArrowheads="1"/>
          </p:cNvSpPr>
          <p:nvPr/>
        </p:nvSpPr>
        <p:spPr bwMode="auto">
          <a:xfrm>
            <a:off x="262743" y="2201863"/>
            <a:ext cx="299964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200" b="1" dirty="0">
                <a:solidFill>
                  <a:schemeClr val="bg1"/>
                </a:solidFill>
                <a:latin typeface="Century Gothic" charset="0"/>
                <a:cs typeface="Century Gothic" charset="0"/>
              </a:rPr>
              <a:t>Documenting </a:t>
            </a:r>
            <a:r>
              <a:rPr lang="en-US" sz="2200" b="1" dirty="0" err="1">
                <a:solidFill>
                  <a:schemeClr val="bg1"/>
                </a:solidFill>
                <a:latin typeface="Century Gothic" charset="0"/>
                <a:cs typeface="Century Gothic" charset="0"/>
              </a:rPr>
              <a:t>Underdocumented</a:t>
            </a:r>
            <a:endParaRPr lang="en-US" sz="2200" b="1" dirty="0">
              <a:solidFill>
                <a:schemeClr val="bg1"/>
              </a:solidFill>
              <a:latin typeface="Century Gothic" charset="0"/>
              <a:cs typeface="Century Gothic" charset="0"/>
            </a:endParaRPr>
          </a:p>
          <a:p>
            <a:pPr algn="r" eaLnBrk="1" hangingPunct="1"/>
            <a:r>
              <a:rPr lang="en-US" sz="2200" b="1" dirty="0">
                <a:solidFill>
                  <a:schemeClr val="bg1"/>
                </a:solidFill>
                <a:latin typeface="Century Gothic" charset="0"/>
                <a:cs typeface="Century Gothic" charset="0"/>
              </a:rPr>
              <a:t>Communities</a:t>
            </a:r>
          </a:p>
          <a:p>
            <a:pPr algn="r" eaLnBrk="1" hangingPunct="1"/>
            <a:endParaRPr lang="en-US" sz="1800" b="1" dirty="0">
              <a:solidFill>
                <a:schemeClr val="bg1"/>
              </a:solidFill>
              <a:latin typeface="Century Gothic" charset="0"/>
              <a:cs typeface="Century Gothic" charset="0"/>
            </a:endParaRPr>
          </a:p>
        </p:txBody>
      </p:sp>
      <p:pic>
        <p:nvPicPr>
          <p:cNvPr id="33795" name="Picture 2" descr="gay_step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5950" y="1798638"/>
            <a:ext cx="3133725"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32BBD1-0FAF-BA44-911E-98C49116E396}" type="slidenum">
              <a:rPr lang="en-US" sz="1400">
                <a:solidFill>
                  <a:srgbClr val="FFFFCC"/>
                </a:solidFill>
              </a:rPr>
              <a:pPr eaLnBrk="1" hangingPunct="1"/>
              <a:t>16</a:t>
            </a:fld>
            <a:endParaRPr lang="en-US" sz="1400"/>
          </a:p>
        </p:txBody>
      </p:sp>
      <p:sp>
        <p:nvSpPr>
          <p:cNvPr id="35842" name="Text Box 13"/>
          <p:cNvSpPr txBox="1">
            <a:spLocks noChangeArrowheads="1"/>
          </p:cNvSpPr>
          <p:nvPr/>
        </p:nvSpPr>
        <p:spPr bwMode="auto">
          <a:xfrm>
            <a:off x="676275" y="2201863"/>
            <a:ext cx="212248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200" b="1" dirty="0" smtClean="0">
                <a:solidFill>
                  <a:schemeClr val="bg1"/>
                </a:solidFill>
                <a:latin typeface="Century Gothic" charset="0"/>
                <a:cs typeface="Century Gothic" charset="0"/>
              </a:rPr>
              <a:t>Make </a:t>
            </a:r>
            <a:r>
              <a:rPr lang="en-US" sz="2200" b="1" dirty="0">
                <a:solidFill>
                  <a:schemeClr val="bg1"/>
                </a:solidFill>
                <a:latin typeface="Century Gothic" charset="0"/>
                <a:cs typeface="Century Gothic" charset="0"/>
              </a:rPr>
              <a:t>Connections</a:t>
            </a:r>
          </a:p>
          <a:p>
            <a:pPr algn="r" eaLnBrk="1" hangingPunct="1"/>
            <a:endParaRPr lang="en-US" sz="2200" b="1" dirty="0">
              <a:solidFill>
                <a:schemeClr val="bg1"/>
              </a:solidFill>
              <a:latin typeface="Century Gothic" charset="0"/>
              <a:cs typeface="Century Gothic" charset="0"/>
            </a:endParaRPr>
          </a:p>
          <a:p>
            <a:pPr algn="r" eaLnBrk="1" hangingPunct="1"/>
            <a:r>
              <a:rPr lang="en-US" sz="2200" b="1" dirty="0" smtClean="0">
                <a:solidFill>
                  <a:schemeClr val="bg1"/>
                </a:solidFill>
                <a:latin typeface="Century Gothic" charset="0"/>
                <a:cs typeface="Century Gothic" charset="0"/>
              </a:rPr>
              <a:t>Find </a:t>
            </a:r>
            <a:endParaRPr lang="en-US" sz="2200" b="1" dirty="0">
              <a:solidFill>
                <a:schemeClr val="bg1"/>
              </a:solidFill>
              <a:latin typeface="Century Gothic" charset="0"/>
              <a:cs typeface="Century Gothic" charset="0"/>
            </a:endParaRPr>
          </a:p>
          <a:p>
            <a:pPr algn="r" eaLnBrk="1" hangingPunct="1"/>
            <a:r>
              <a:rPr lang="en-US" sz="2200" b="1" dirty="0" smtClean="0">
                <a:solidFill>
                  <a:schemeClr val="bg1"/>
                </a:solidFill>
                <a:latin typeface="Century Gothic" charset="0"/>
                <a:cs typeface="Century Gothic" charset="0"/>
              </a:rPr>
              <a:t>Balance</a:t>
            </a:r>
          </a:p>
          <a:p>
            <a:pPr algn="r" eaLnBrk="1" hangingPunct="1"/>
            <a:endParaRPr lang="en-US" sz="2200" b="1" dirty="0">
              <a:solidFill>
                <a:schemeClr val="bg1"/>
              </a:solidFill>
              <a:latin typeface="Century Gothic" charset="0"/>
              <a:cs typeface="Century Gothic" charset="0"/>
            </a:endParaRPr>
          </a:p>
          <a:p>
            <a:pPr algn="r" eaLnBrk="1" hangingPunct="1"/>
            <a:r>
              <a:rPr lang="en-US" sz="2200" b="1" dirty="0" smtClean="0">
                <a:solidFill>
                  <a:schemeClr val="bg1"/>
                </a:solidFill>
                <a:latin typeface="Century Gothic" charset="0"/>
                <a:cs typeface="Century Gothic" charset="0"/>
              </a:rPr>
              <a:t>Leverage Existing Description</a:t>
            </a:r>
            <a:endParaRPr lang="en-US" sz="2200" b="1" dirty="0">
              <a:solidFill>
                <a:schemeClr val="bg1"/>
              </a:solidFill>
              <a:latin typeface="Century Gothic" charset="0"/>
              <a:cs typeface="Century Gothic" charset="0"/>
            </a:endParaRPr>
          </a:p>
          <a:p>
            <a:pPr algn="r" eaLnBrk="1" hangingPunct="1"/>
            <a:endParaRPr lang="en-US" sz="1800" b="1" dirty="0">
              <a:solidFill>
                <a:schemeClr val="bg1"/>
              </a:solidFill>
              <a:latin typeface="Century Gothic" charset="0"/>
              <a:cs typeface="Century Gothic" charset="0"/>
            </a:endParaRPr>
          </a:p>
        </p:txBody>
      </p:sp>
      <p:pic>
        <p:nvPicPr>
          <p:cNvPr id="5" name="Picture 8"/>
          <p:cNvPicPr>
            <a:picLocks noChangeAspect="1" noChangeArrowheads="1"/>
          </p:cNvPicPr>
          <p:nvPr/>
        </p:nvPicPr>
        <p:blipFill>
          <a:blip r:embed="rId3"/>
          <a:srcRect l="11336" t="15996" r="6467" b="11357"/>
          <a:stretch>
            <a:fillRect/>
          </a:stretch>
        </p:blipFill>
        <p:spPr bwMode="auto">
          <a:xfrm>
            <a:off x="2958600" y="2047875"/>
            <a:ext cx="5308600" cy="436245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0E0B28-18AF-0C46-9F2A-9382234AF87F}" type="slidenum">
              <a:rPr lang="en-US" sz="1400">
                <a:solidFill>
                  <a:srgbClr val="FFFFCC"/>
                </a:solidFill>
              </a:rPr>
              <a:pPr eaLnBrk="1" hangingPunct="1"/>
              <a:t>17</a:t>
            </a:fld>
            <a:endParaRPr lang="en-US" sz="1400"/>
          </a:p>
        </p:txBody>
      </p:sp>
      <p:sp>
        <p:nvSpPr>
          <p:cNvPr id="39938" name="Text Box 13"/>
          <p:cNvSpPr txBox="1">
            <a:spLocks noChangeArrowheads="1"/>
          </p:cNvSpPr>
          <p:nvPr/>
        </p:nvSpPr>
        <p:spPr bwMode="auto">
          <a:xfrm>
            <a:off x="197058" y="1944688"/>
            <a:ext cx="1720132"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200" b="1" dirty="0" smtClean="0">
                <a:solidFill>
                  <a:schemeClr val="bg1"/>
                </a:solidFill>
                <a:latin typeface="Century Gothic" charset="0"/>
                <a:cs typeface="Century Gothic" charset="0"/>
              </a:rPr>
              <a:t>Working Group Meeting</a:t>
            </a:r>
          </a:p>
          <a:p>
            <a:pPr algn="r" eaLnBrk="1" hangingPunct="1"/>
            <a:endParaRPr lang="en-US" sz="2200" b="1" dirty="0">
              <a:solidFill>
                <a:schemeClr val="bg1"/>
              </a:solidFill>
              <a:latin typeface="Century Gothic" charset="0"/>
              <a:cs typeface="Century Gothic" charset="0"/>
            </a:endParaRPr>
          </a:p>
          <a:p>
            <a:pPr algn="r" eaLnBrk="1" hangingPunct="1"/>
            <a:r>
              <a:rPr lang="en-US" sz="2200" b="1" dirty="0" smtClean="0">
                <a:solidFill>
                  <a:schemeClr val="bg1"/>
                </a:solidFill>
                <a:latin typeface="Century Gothic" charset="0"/>
                <a:cs typeface="Century Gothic" charset="0"/>
              </a:rPr>
              <a:t>December 2012</a:t>
            </a:r>
          </a:p>
          <a:p>
            <a:pPr algn="r" eaLnBrk="1" hangingPunct="1"/>
            <a:endParaRPr lang="en-US" sz="2200" b="1" dirty="0">
              <a:solidFill>
                <a:schemeClr val="bg1"/>
              </a:solidFill>
              <a:latin typeface="Century Gothic" charset="0"/>
              <a:cs typeface="Century Gothic" charset="0"/>
            </a:endParaRPr>
          </a:p>
          <a:p>
            <a:pPr algn="r" eaLnBrk="1" hangingPunct="1"/>
            <a:r>
              <a:rPr lang="en-US" sz="2200" b="1" dirty="0" smtClean="0">
                <a:solidFill>
                  <a:schemeClr val="bg1"/>
                </a:solidFill>
                <a:latin typeface="Century Gothic" charset="0"/>
                <a:cs typeface="Century Gothic" charset="0"/>
              </a:rPr>
              <a:t>Day 2:</a:t>
            </a:r>
          </a:p>
          <a:p>
            <a:pPr algn="r" eaLnBrk="1" hangingPunct="1"/>
            <a:r>
              <a:rPr lang="en-US" sz="2200" b="1" dirty="0" smtClean="0">
                <a:solidFill>
                  <a:schemeClr val="bg1"/>
                </a:solidFill>
                <a:latin typeface="Century Gothic" charset="0"/>
                <a:cs typeface="Century Gothic" charset="0"/>
              </a:rPr>
              <a:t>What can we do?</a:t>
            </a:r>
            <a:endParaRPr lang="en-US" sz="2200" b="1" dirty="0">
              <a:solidFill>
                <a:schemeClr val="bg1"/>
              </a:solidFill>
              <a:latin typeface="Century Gothic" charset="0"/>
              <a:cs typeface="Century Gothic" charset="0"/>
            </a:endParaRPr>
          </a:p>
        </p:txBody>
      </p:sp>
      <p:pic>
        <p:nvPicPr>
          <p:cNvPr id="4" name="Picture 1" descr="scar_protest.jpg"/>
          <p:cNvPicPr>
            <a:picLocks noChangeAspect="1"/>
          </p:cNvPicPr>
          <p:nvPr/>
        </p:nvPicPr>
        <p:blipFill>
          <a:blip r:embed="rId3">
            <a:extLst>
              <a:ext uri="{28A0092B-C50C-407E-A947-70E740481C1C}">
                <a14:useLocalDpi xmlns:a14="http://schemas.microsoft.com/office/drawing/2010/main" val="0"/>
              </a:ext>
            </a:extLst>
          </a:blip>
          <a:srcRect l="2042" t="-420" r="2583" b="4182"/>
          <a:stretch>
            <a:fillRect/>
          </a:stretch>
        </p:blipFill>
        <p:spPr bwMode="auto">
          <a:xfrm>
            <a:off x="2120900" y="1746250"/>
            <a:ext cx="6492875" cy="456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84798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0E0B28-18AF-0C46-9F2A-9382234AF87F}" type="slidenum">
              <a:rPr lang="en-US" sz="1400">
                <a:solidFill>
                  <a:srgbClr val="FFFFCC"/>
                </a:solidFill>
              </a:rPr>
              <a:pPr eaLnBrk="1" hangingPunct="1"/>
              <a:t>18</a:t>
            </a:fld>
            <a:endParaRPr lang="en-US" sz="1400"/>
          </a:p>
        </p:txBody>
      </p:sp>
      <p:sp>
        <p:nvSpPr>
          <p:cNvPr id="39938" name="Text Box 13"/>
          <p:cNvSpPr txBox="1">
            <a:spLocks noChangeArrowheads="1"/>
          </p:cNvSpPr>
          <p:nvPr/>
        </p:nvSpPr>
        <p:spPr bwMode="auto">
          <a:xfrm>
            <a:off x="442412" y="1944688"/>
            <a:ext cx="1270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200" b="1" dirty="0" smtClean="0">
                <a:solidFill>
                  <a:schemeClr val="bg1"/>
                </a:solidFill>
                <a:latin typeface="Century Gothic" charset="0"/>
                <a:cs typeface="Century Gothic" charset="0"/>
              </a:rPr>
              <a:t>Goal</a:t>
            </a:r>
            <a:r>
              <a:rPr lang="en-US" sz="1800" b="1" dirty="0" smtClean="0">
                <a:solidFill>
                  <a:schemeClr val="bg1"/>
                </a:solidFill>
                <a:latin typeface="Century Gothic" charset="0"/>
                <a:cs typeface="Century Gothic" charset="0"/>
              </a:rPr>
              <a:t>s</a:t>
            </a:r>
            <a:endParaRPr lang="en-US" sz="1800" b="1" dirty="0">
              <a:solidFill>
                <a:schemeClr val="bg1"/>
              </a:solidFill>
              <a:latin typeface="Century Gothic" charset="0"/>
              <a:cs typeface="Century Gothic" charset="0"/>
            </a:endParaRPr>
          </a:p>
        </p:txBody>
      </p:sp>
      <p:sp>
        <p:nvSpPr>
          <p:cNvPr id="5" name="Text Box 13"/>
          <p:cNvSpPr txBox="1">
            <a:spLocks noChangeArrowheads="1"/>
          </p:cNvSpPr>
          <p:nvPr/>
        </p:nvSpPr>
        <p:spPr bwMode="auto">
          <a:xfrm>
            <a:off x="2763838" y="2186268"/>
            <a:ext cx="6380162" cy="372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smtClean="0">
                <a:solidFill>
                  <a:schemeClr val="bg1"/>
                </a:solidFill>
                <a:latin typeface="Century Gothic" charset="0"/>
                <a:cs typeface="Century Gothic" charset="0"/>
              </a:rPr>
              <a:t>Address varied audiences</a:t>
            </a:r>
          </a:p>
          <a:p>
            <a:pPr eaLnBrk="1" hangingPunct="1"/>
            <a:endParaRPr lang="en-US" sz="2000" dirty="0">
              <a:solidFill>
                <a:schemeClr val="bg1"/>
              </a:solidFill>
              <a:latin typeface="Century Gothic" charset="0"/>
              <a:cs typeface="Century Gothic" charset="0"/>
            </a:endParaRPr>
          </a:p>
          <a:p>
            <a:pPr eaLnBrk="1" hangingPunct="1"/>
            <a:r>
              <a:rPr lang="en-US" sz="2000" dirty="0" smtClean="0">
                <a:solidFill>
                  <a:schemeClr val="bg1"/>
                </a:solidFill>
                <a:latin typeface="Century Gothic" charset="0"/>
                <a:cs typeface="Century Gothic" charset="0"/>
              </a:rPr>
              <a:t>Describe landscape</a:t>
            </a:r>
            <a:endParaRPr lang="en-US" sz="2000" dirty="0">
              <a:solidFill>
                <a:schemeClr val="bg1"/>
              </a:solidFill>
              <a:latin typeface="Century Gothic" charset="0"/>
              <a:cs typeface="Century Gothic" charset="0"/>
            </a:endParaRPr>
          </a:p>
          <a:p>
            <a:pPr eaLnBrk="1" hangingPunct="1"/>
            <a:endParaRPr lang="en-US" sz="2000" dirty="0">
              <a:solidFill>
                <a:schemeClr val="bg1"/>
              </a:solidFill>
              <a:latin typeface="Century Gothic" charset="0"/>
              <a:cs typeface="Century Gothic" charset="0"/>
            </a:endParaRPr>
          </a:p>
          <a:p>
            <a:pPr eaLnBrk="1" hangingPunct="1"/>
            <a:r>
              <a:rPr lang="en-US" sz="2000" dirty="0" smtClean="0">
                <a:solidFill>
                  <a:schemeClr val="bg1"/>
                </a:solidFill>
                <a:latin typeface="Century Gothic" charset="0"/>
                <a:cs typeface="Century Gothic" charset="0"/>
              </a:rPr>
              <a:t>Ground in real world examples</a:t>
            </a:r>
          </a:p>
          <a:p>
            <a:pPr eaLnBrk="1" hangingPunct="1"/>
            <a:endParaRPr lang="en-US" sz="2000" dirty="0">
              <a:solidFill>
                <a:schemeClr val="bg1"/>
              </a:solidFill>
              <a:latin typeface="Century Gothic" charset="0"/>
              <a:cs typeface="Century Gothic" charset="0"/>
            </a:endParaRPr>
          </a:p>
          <a:p>
            <a:pPr eaLnBrk="1" hangingPunct="1"/>
            <a:r>
              <a:rPr lang="en-US" sz="2000" dirty="0" smtClean="0">
                <a:solidFill>
                  <a:schemeClr val="bg1"/>
                </a:solidFill>
                <a:latin typeface="Century Gothic" charset="0"/>
                <a:cs typeface="Century Gothic" charset="0"/>
              </a:rPr>
              <a:t>Focus on graduated approaches</a:t>
            </a:r>
          </a:p>
          <a:p>
            <a:pPr eaLnBrk="1" hangingPunct="1"/>
            <a:endParaRPr lang="en-US" sz="2000" dirty="0">
              <a:solidFill>
                <a:schemeClr val="bg1"/>
              </a:solidFill>
              <a:latin typeface="Century Gothic" charset="0"/>
              <a:cs typeface="Century Gothic" charset="0"/>
            </a:endParaRPr>
          </a:p>
          <a:p>
            <a:pPr eaLnBrk="1" hangingPunct="1"/>
            <a:r>
              <a:rPr lang="en-US" sz="2000" dirty="0" smtClean="0">
                <a:solidFill>
                  <a:schemeClr val="bg1"/>
                </a:solidFill>
                <a:latin typeface="Century Gothic" charset="0"/>
                <a:cs typeface="Century Gothic" charset="0"/>
              </a:rPr>
              <a:t>Identify gaps/needs</a:t>
            </a:r>
          </a:p>
          <a:p>
            <a:pPr eaLnBrk="1" hangingPunct="1"/>
            <a:endParaRPr lang="en-US" sz="2000" dirty="0">
              <a:solidFill>
                <a:schemeClr val="bg1"/>
              </a:solidFill>
              <a:latin typeface="Century Gothic" charset="0"/>
              <a:cs typeface="Century Gothic" charset="0"/>
            </a:endParaRPr>
          </a:p>
          <a:p>
            <a:pPr eaLnBrk="1" hangingPunct="1"/>
            <a:r>
              <a:rPr lang="en-US" sz="2000" dirty="0" smtClean="0">
                <a:solidFill>
                  <a:schemeClr val="bg1"/>
                </a:solidFill>
                <a:latin typeface="Century Gothic" charset="0"/>
                <a:cs typeface="Century Gothic" charset="0"/>
              </a:rPr>
              <a:t>Flexible format </a:t>
            </a:r>
            <a:endParaRPr lang="en-US" sz="2000" dirty="0">
              <a:solidFill>
                <a:schemeClr val="bg1"/>
              </a:solidFill>
              <a:latin typeface="Century Gothic" charset="0"/>
              <a:cs typeface="Century Gothic" charset="0"/>
            </a:endParaRPr>
          </a:p>
          <a:p>
            <a:pPr eaLnBrk="1" hangingPunct="1"/>
            <a:endParaRPr lang="en-US" sz="1600" dirty="0">
              <a:solidFill>
                <a:schemeClr val="bg1"/>
              </a:solidFill>
              <a:latin typeface="Century Gothic" charset="0"/>
              <a:cs typeface="Century Gothic" charset="0"/>
            </a:endParaRPr>
          </a:p>
        </p:txBody>
      </p:sp>
    </p:spTree>
    <p:extLst>
      <p:ext uri="{BB962C8B-B14F-4D97-AF65-F5344CB8AC3E}">
        <p14:creationId xmlns:p14="http://schemas.microsoft.com/office/powerpoint/2010/main" val="9364222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529F9AD-1D83-3C49-9A5E-234A453B79CB}" type="slidenum">
              <a:rPr lang="en-US" sz="1400">
                <a:solidFill>
                  <a:srgbClr val="FFFFCC"/>
                </a:solidFill>
              </a:rPr>
              <a:pPr eaLnBrk="1" hangingPunct="1"/>
              <a:t>19</a:t>
            </a:fld>
            <a:endParaRPr lang="en-US" sz="1400"/>
          </a:p>
        </p:txBody>
      </p:sp>
      <p:sp>
        <p:nvSpPr>
          <p:cNvPr id="44034" name="Text Box 13"/>
          <p:cNvSpPr txBox="1">
            <a:spLocks noChangeArrowheads="1"/>
          </p:cNvSpPr>
          <p:nvPr/>
        </p:nvSpPr>
        <p:spPr bwMode="auto">
          <a:xfrm>
            <a:off x="676275" y="2201863"/>
            <a:ext cx="212248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200" b="1" dirty="0">
                <a:solidFill>
                  <a:schemeClr val="bg1"/>
                </a:solidFill>
                <a:latin typeface="Century Gothic" charset="0"/>
                <a:cs typeface="Century Gothic" charset="0"/>
              </a:rPr>
              <a:t>Linked Archival Metadata: </a:t>
            </a:r>
          </a:p>
          <a:p>
            <a:pPr algn="r" eaLnBrk="1" hangingPunct="1"/>
            <a:r>
              <a:rPr lang="en-US" sz="2200" b="1" dirty="0">
                <a:solidFill>
                  <a:schemeClr val="bg1"/>
                </a:solidFill>
                <a:latin typeface="Century Gothic" charset="0"/>
                <a:cs typeface="Century Gothic" charset="0"/>
              </a:rPr>
              <a:t>A Guidebook</a:t>
            </a:r>
          </a:p>
        </p:txBody>
      </p:sp>
      <p:pic>
        <p:nvPicPr>
          <p:cNvPr id="44035" name="Picture 5"/>
          <p:cNvPicPr>
            <a:picLocks noChangeAspect="1" noChangeArrowheads="1"/>
          </p:cNvPicPr>
          <p:nvPr/>
        </p:nvPicPr>
        <p:blipFill>
          <a:blip r:embed="rId3">
            <a:extLst>
              <a:ext uri="{28A0092B-C50C-407E-A947-70E740481C1C}">
                <a14:useLocalDpi xmlns:a14="http://schemas.microsoft.com/office/drawing/2010/main" val="0"/>
              </a:ext>
            </a:extLst>
          </a:blip>
          <a:srcRect l="6084" t="5365" r="9125" b="10049"/>
          <a:stretch>
            <a:fillRect/>
          </a:stretch>
        </p:blipFill>
        <p:spPr bwMode="auto">
          <a:xfrm>
            <a:off x="4114800" y="2667000"/>
            <a:ext cx="47926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CB4BEC-BC7C-2945-9B40-1286A0C9EC3F}" type="slidenum">
              <a:rPr lang="en-US" sz="1400">
                <a:solidFill>
                  <a:srgbClr val="FFFFCC"/>
                </a:solidFill>
              </a:rPr>
              <a:pPr eaLnBrk="1" hangingPunct="1"/>
              <a:t>2</a:t>
            </a:fld>
            <a:endParaRPr lang="en-US" sz="1400"/>
          </a:p>
        </p:txBody>
      </p:sp>
      <p:sp>
        <p:nvSpPr>
          <p:cNvPr id="16386" name="Text Box 13"/>
          <p:cNvSpPr txBox="1">
            <a:spLocks noChangeArrowheads="1"/>
          </p:cNvSpPr>
          <p:nvPr/>
        </p:nvSpPr>
        <p:spPr bwMode="auto">
          <a:xfrm>
            <a:off x="-254000" y="2201863"/>
            <a:ext cx="41698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b="1" dirty="0">
                <a:solidFill>
                  <a:schemeClr val="bg1"/>
                </a:solidFill>
                <a:latin typeface="Century Gothic" charset="0"/>
                <a:cs typeface="Century Gothic" charset="0"/>
              </a:rPr>
              <a:t>Introducing </a:t>
            </a:r>
            <a:r>
              <a:rPr lang="en-US" b="1" dirty="0" err="1" smtClean="0">
                <a:solidFill>
                  <a:schemeClr val="bg1"/>
                </a:solidFill>
                <a:latin typeface="Century Gothic" charset="0"/>
                <a:cs typeface="Century Gothic" charset="0"/>
              </a:rPr>
              <a:t>LiAM</a:t>
            </a:r>
            <a:endParaRPr lang="en-US" b="1" dirty="0" smtClean="0">
              <a:solidFill>
                <a:schemeClr val="bg1"/>
              </a:solidFill>
              <a:latin typeface="Century Gothic" charset="0"/>
              <a:cs typeface="Century Gothic" charset="0"/>
            </a:endParaRPr>
          </a:p>
          <a:p>
            <a:pPr algn="r" eaLnBrk="1" hangingPunct="1"/>
            <a:endParaRPr lang="en-US" b="1" dirty="0">
              <a:solidFill>
                <a:schemeClr val="bg1"/>
              </a:solidFill>
              <a:latin typeface="Century Gothic" charset="0"/>
              <a:cs typeface="Century Gothic" charset="0"/>
            </a:endParaRPr>
          </a:p>
          <a:p>
            <a:pPr algn="r" eaLnBrk="1" hangingPunct="1"/>
            <a:endParaRPr lang="en-US" b="1" dirty="0" smtClean="0">
              <a:solidFill>
                <a:schemeClr val="bg1"/>
              </a:solidFill>
              <a:latin typeface="Century Gothic" charset="0"/>
              <a:cs typeface="Century Gothic" charset="0"/>
            </a:endParaRPr>
          </a:p>
          <a:p>
            <a:pPr algn="r" eaLnBrk="1" hangingPunct="1"/>
            <a:r>
              <a:rPr lang="en-US" b="1" dirty="0" smtClean="0">
                <a:solidFill>
                  <a:schemeClr val="bg1"/>
                </a:solidFill>
                <a:latin typeface="Century Gothic" charset="0"/>
                <a:cs typeface="Century Gothic" charset="0"/>
              </a:rPr>
              <a:t>http://</a:t>
            </a:r>
            <a:r>
              <a:rPr lang="en-US" b="1" dirty="0" err="1" smtClean="0">
                <a:solidFill>
                  <a:schemeClr val="bg1"/>
                </a:solidFill>
                <a:latin typeface="Century Gothic" charset="0"/>
                <a:cs typeface="Century Gothic" charset="0"/>
              </a:rPr>
              <a:t>go.tufts.edu</a:t>
            </a:r>
            <a:r>
              <a:rPr lang="en-US" b="1" dirty="0" smtClean="0">
                <a:solidFill>
                  <a:schemeClr val="bg1"/>
                </a:solidFill>
                <a:latin typeface="Century Gothic" charset="0"/>
                <a:cs typeface="Century Gothic" charset="0"/>
              </a:rPr>
              <a:t>/</a:t>
            </a:r>
            <a:r>
              <a:rPr lang="en-US" b="1" dirty="0" err="1" smtClean="0">
                <a:solidFill>
                  <a:schemeClr val="bg1"/>
                </a:solidFill>
                <a:latin typeface="Century Gothic" charset="0"/>
                <a:cs typeface="Century Gothic" charset="0"/>
              </a:rPr>
              <a:t>liam</a:t>
            </a:r>
            <a:endParaRPr lang="en-US" b="1" dirty="0">
              <a:solidFill>
                <a:schemeClr val="bg1"/>
              </a:solidFill>
              <a:latin typeface="Century Gothic" charset="0"/>
              <a:cs typeface="Century Gothic" charset="0"/>
            </a:endParaRPr>
          </a:p>
        </p:txBody>
      </p:sp>
      <p:pic>
        <p:nvPicPr>
          <p:cNvPr id="16387" name="Picture 1" descr="IMLS_Logo_2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3887" y="2206096"/>
            <a:ext cx="4202112"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44237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569F90-F217-6642-BE7D-ACD9F6E42AB3}" type="slidenum">
              <a:rPr lang="en-US" sz="1400">
                <a:solidFill>
                  <a:srgbClr val="FFFFCC"/>
                </a:solidFill>
              </a:rPr>
              <a:pPr eaLnBrk="1" hangingPunct="1"/>
              <a:t>20</a:t>
            </a:fld>
            <a:endParaRPr lang="en-US" sz="1400"/>
          </a:p>
        </p:txBody>
      </p:sp>
      <p:sp>
        <p:nvSpPr>
          <p:cNvPr id="50178" name="Text Box 13"/>
          <p:cNvSpPr txBox="1">
            <a:spLocks noChangeArrowheads="1"/>
          </p:cNvSpPr>
          <p:nvPr/>
        </p:nvSpPr>
        <p:spPr bwMode="auto">
          <a:xfrm>
            <a:off x="0" y="2355115"/>
            <a:ext cx="25395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200" b="1" dirty="0" smtClean="0">
                <a:solidFill>
                  <a:schemeClr val="bg1"/>
                </a:solidFill>
                <a:latin typeface="Century Gothic" charset="0"/>
                <a:cs typeface="Century Gothic" charset="0"/>
              </a:rPr>
              <a:t>Guidebook Outline</a:t>
            </a:r>
            <a:endParaRPr lang="en-US" sz="2200" b="1" dirty="0">
              <a:solidFill>
                <a:schemeClr val="bg1"/>
              </a:solidFill>
              <a:latin typeface="Century Gothic" charset="0"/>
              <a:cs typeface="Century Gothic" charset="0"/>
            </a:endParaRPr>
          </a:p>
        </p:txBody>
      </p:sp>
      <p:sp>
        <p:nvSpPr>
          <p:cNvPr id="4" name="Text Box 13"/>
          <p:cNvSpPr txBox="1">
            <a:spLocks noChangeArrowheads="1"/>
          </p:cNvSpPr>
          <p:nvPr/>
        </p:nvSpPr>
        <p:spPr bwMode="auto">
          <a:xfrm>
            <a:off x="2726725" y="2345359"/>
            <a:ext cx="6417275"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50000"/>
              </a:lnSpc>
            </a:pPr>
            <a:r>
              <a:rPr lang="en-US" sz="2000" dirty="0">
                <a:solidFill>
                  <a:schemeClr val="bg1"/>
                </a:solidFill>
              </a:rPr>
              <a:t>1. Executive Summary</a:t>
            </a:r>
          </a:p>
          <a:p>
            <a:pPr>
              <a:lnSpc>
                <a:spcPct val="150000"/>
              </a:lnSpc>
            </a:pPr>
            <a:r>
              <a:rPr lang="en-US" sz="2000" dirty="0">
                <a:solidFill>
                  <a:schemeClr val="bg1"/>
                </a:solidFill>
              </a:rPr>
              <a:t>2. Introduction</a:t>
            </a:r>
          </a:p>
          <a:p>
            <a:pPr>
              <a:lnSpc>
                <a:spcPct val="150000"/>
              </a:lnSpc>
            </a:pPr>
            <a:r>
              <a:rPr lang="en-US" sz="2000" dirty="0" smtClean="0">
                <a:solidFill>
                  <a:schemeClr val="bg1"/>
                </a:solidFill>
              </a:rPr>
              <a:t>3</a:t>
            </a:r>
            <a:r>
              <a:rPr lang="en-US" sz="2000" dirty="0">
                <a:solidFill>
                  <a:schemeClr val="bg1"/>
                </a:solidFill>
              </a:rPr>
              <a:t>. Linked Data for Archives: a </a:t>
            </a:r>
            <a:r>
              <a:rPr lang="en-US" sz="2000" dirty="0" smtClean="0">
                <a:solidFill>
                  <a:schemeClr val="bg1"/>
                </a:solidFill>
              </a:rPr>
              <a:t>Primer</a:t>
            </a:r>
          </a:p>
          <a:p>
            <a:pPr>
              <a:lnSpc>
                <a:spcPct val="150000"/>
              </a:lnSpc>
            </a:pPr>
            <a:r>
              <a:rPr lang="en-US" sz="2000" dirty="0" smtClean="0">
                <a:solidFill>
                  <a:schemeClr val="bg1"/>
                </a:solidFill>
              </a:rPr>
              <a:t>4</a:t>
            </a:r>
            <a:r>
              <a:rPr lang="en-US" sz="2000" dirty="0">
                <a:solidFill>
                  <a:schemeClr val="bg1"/>
                </a:solidFill>
              </a:rPr>
              <a:t>. Linked Data </a:t>
            </a:r>
            <a:r>
              <a:rPr lang="en-US" sz="2000" dirty="0" smtClean="0">
                <a:solidFill>
                  <a:schemeClr val="bg1"/>
                </a:solidFill>
              </a:rPr>
              <a:t>Today</a:t>
            </a:r>
            <a:endParaRPr lang="en-US" sz="2000" dirty="0">
              <a:solidFill>
                <a:schemeClr val="bg1"/>
              </a:solidFill>
            </a:endParaRPr>
          </a:p>
          <a:p>
            <a:pPr>
              <a:lnSpc>
                <a:spcPct val="150000"/>
              </a:lnSpc>
            </a:pPr>
            <a:r>
              <a:rPr lang="en-US" sz="2000" dirty="0">
                <a:solidFill>
                  <a:schemeClr val="bg1"/>
                </a:solidFill>
              </a:rPr>
              <a:t>5. Getting Started: Strategies and Steps</a:t>
            </a:r>
          </a:p>
          <a:p>
            <a:pPr>
              <a:lnSpc>
                <a:spcPct val="150000"/>
              </a:lnSpc>
            </a:pPr>
            <a:r>
              <a:rPr lang="en-US" sz="2000" dirty="0" smtClean="0">
                <a:solidFill>
                  <a:schemeClr val="bg1"/>
                </a:solidFill>
              </a:rPr>
              <a:t>6</a:t>
            </a:r>
            <a:r>
              <a:rPr lang="en-US" sz="2000" dirty="0">
                <a:solidFill>
                  <a:schemeClr val="bg1"/>
                </a:solidFill>
              </a:rPr>
              <a:t>. On Your Way: Next Steps</a:t>
            </a:r>
          </a:p>
          <a:p>
            <a:pPr>
              <a:lnSpc>
                <a:spcPct val="150000"/>
              </a:lnSpc>
            </a:pPr>
            <a:r>
              <a:rPr lang="en-US" sz="2000" dirty="0" smtClean="0">
                <a:solidFill>
                  <a:schemeClr val="bg1"/>
                </a:solidFill>
              </a:rPr>
              <a:t>7</a:t>
            </a:r>
            <a:r>
              <a:rPr lang="en-US" sz="2000" dirty="0">
                <a:solidFill>
                  <a:schemeClr val="bg1"/>
                </a:solidFill>
              </a:rPr>
              <a:t>. Looking Ahead: Advanced Tools and Visualizations</a:t>
            </a:r>
          </a:p>
          <a:p>
            <a:pPr eaLnBrk="1" hangingPunct="1"/>
            <a:endParaRPr lang="en-US" sz="2000" dirty="0">
              <a:solidFill>
                <a:schemeClr val="bg1"/>
              </a:solidFill>
              <a:latin typeface="Century Gothic" charset="0"/>
              <a:cs typeface="Century Gothic"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6B4E37-76F6-C945-B4C6-22440B27C4DD}" type="slidenum">
              <a:rPr lang="en-US" sz="1400">
                <a:solidFill>
                  <a:srgbClr val="FFFFCC"/>
                </a:solidFill>
              </a:rPr>
              <a:pPr eaLnBrk="1" hangingPunct="1"/>
              <a:t>21</a:t>
            </a:fld>
            <a:endParaRPr lang="en-US" sz="1400"/>
          </a:p>
        </p:txBody>
      </p:sp>
      <p:sp>
        <p:nvSpPr>
          <p:cNvPr id="27650" name="Text Box 13"/>
          <p:cNvSpPr txBox="1">
            <a:spLocks noChangeArrowheads="1"/>
          </p:cNvSpPr>
          <p:nvPr/>
        </p:nvSpPr>
        <p:spPr bwMode="auto">
          <a:xfrm>
            <a:off x="676275" y="2201863"/>
            <a:ext cx="21224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200" b="1" dirty="0" smtClean="0">
                <a:solidFill>
                  <a:schemeClr val="bg1"/>
                </a:solidFill>
                <a:latin typeface="Century Gothic" charset="0"/>
                <a:cs typeface="Century Gothic" charset="0"/>
              </a:rPr>
              <a:t>Guidebook Timeline</a:t>
            </a:r>
            <a:endParaRPr lang="en-US" sz="2200" b="1" dirty="0">
              <a:solidFill>
                <a:schemeClr val="bg1"/>
              </a:solidFill>
              <a:latin typeface="Century Gothic" charset="0"/>
              <a:cs typeface="Century Gothic" charset="0"/>
            </a:endParaRPr>
          </a:p>
        </p:txBody>
      </p:sp>
      <p:sp>
        <p:nvSpPr>
          <p:cNvPr id="27651" name="Text Box 13"/>
          <p:cNvSpPr txBox="1">
            <a:spLocks noChangeArrowheads="1"/>
          </p:cNvSpPr>
          <p:nvPr/>
        </p:nvSpPr>
        <p:spPr bwMode="auto">
          <a:xfrm>
            <a:off x="2814307" y="2827006"/>
            <a:ext cx="5648325" cy="267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20000"/>
              </a:spcBef>
            </a:pPr>
            <a:r>
              <a:rPr lang="en-US" sz="2000" dirty="0" smtClean="0">
                <a:solidFill>
                  <a:schemeClr val="bg1"/>
                </a:solidFill>
                <a:latin typeface="Century Gothic" charset="0"/>
              </a:rPr>
              <a:t>Consultant Hired </a:t>
            </a:r>
            <a:endParaRPr lang="en-US" sz="2000" dirty="0" smtClean="0">
              <a:solidFill>
                <a:schemeClr val="bg1"/>
              </a:solidFill>
              <a:latin typeface="Century Gothic" charset="0"/>
            </a:endParaRPr>
          </a:p>
          <a:p>
            <a:pPr eaLnBrk="1" hangingPunct="1">
              <a:lnSpc>
                <a:spcPct val="90000"/>
              </a:lnSpc>
              <a:spcBef>
                <a:spcPct val="20000"/>
              </a:spcBef>
            </a:pPr>
            <a:endParaRPr lang="en-US" sz="2000" dirty="0" smtClean="0">
              <a:solidFill>
                <a:schemeClr val="bg1"/>
              </a:solidFill>
              <a:latin typeface="Century Gothic" charset="0"/>
              <a:cs typeface="Century Gothic" charset="0"/>
            </a:endParaRPr>
          </a:p>
          <a:p>
            <a:pPr eaLnBrk="1" hangingPunct="1">
              <a:lnSpc>
                <a:spcPct val="90000"/>
              </a:lnSpc>
              <a:spcBef>
                <a:spcPct val="20000"/>
              </a:spcBef>
            </a:pPr>
            <a:r>
              <a:rPr lang="en-US" sz="2000" dirty="0" smtClean="0">
                <a:solidFill>
                  <a:schemeClr val="bg1"/>
                </a:solidFill>
                <a:latin typeface="Century Gothic" charset="0"/>
                <a:cs typeface="Century Gothic" charset="0"/>
              </a:rPr>
              <a:t>Early Draft October 2013</a:t>
            </a:r>
            <a:endParaRPr lang="en-US" sz="2000" dirty="0" smtClean="0">
              <a:solidFill>
                <a:schemeClr val="bg1"/>
              </a:solidFill>
              <a:latin typeface="Century Gothic" charset="0"/>
              <a:cs typeface="Century Gothic" charset="0"/>
            </a:endParaRPr>
          </a:p>
          <a:p>
            <a:pPr eaLnBrk="1" hangingPunct="1">
              <a:lnSpc>
                <a:spcPct val="90000"/>
              </a:lnSpc>
              <a:spcBef>
                <a:spcPct val="20000"/>
              </a:spcBef>
            </a:pPr>
            <a:endParaRPr lang="en-US" sz="2000" dirty="0">
              <a:solidFill>
                <a:schemeClr val="bg1"/>
              </a:solidFill>
              <a:latin typeface="Century Gothic" charset="0"/>
              <a:cs typeface="Century Gothic" charset="0"/>
            </a:endParaRPr>
          </a:p>
          <a:p>
            <a:pPr eaLnBrk="1" hangingPunct="1">
              <a:lnSpc>
                <a:spcPct val="90000"/>
              </a:lnSpc>
              <a:spcBef>
                <a:spcPct val="20000"/>
              </a:spcBef>
            </a:pPr>
            <a:r>
              <a:rPr lang="en-US" sz="2000" dirty="0" smtClean="0">
                <a:solidFill>
                  <a:schemeClr val="bg1"/>
                </a:solidFill>
                <a:latin typeface="Century Gothic" charset="0"/>
                <a:cs typeface="Century Gothic" charset="0"/>
              </a:rPr>
              <a:t>Community comments/revisions</a:t>
            </a:r>
          </a:p>
          <a:p>
            <a:pPr eaLnBrk="1" hangingPunct="1">
              <a:lnSpc>
                <a:spcPct val="90000"/>
              </a:lnSpc>
              <a:spcBef>
                <a:spcPct val="20000"/>
              </a:spcBef>
            </a:pPr>
            <a:endParaRPr lang="en-US" sz="2000" dirty="0">
              <a:solidFill>
                <a:schemeClr val="bg1"/>
              </a:solidFill>
              <a:latin typeface="Century Gothic" charset="0"/>
              <a:cs typeface="Century Gothic" charset="0"/>
            </a:endParaRPr>
          </a:p>
          <a:p>
            <a:pPr eaLnBrk="1" hangingPunct="1">
              <a:lnSpc>
                <a:spcPct val="90000"/>
              </a:lnSpc>
              <a:spcBef>
                <a:spcPct val="20000"/>
              </a:spcBef>
            </a:pPr>
            <a:r>
              <a:rPr lang="en-US" sz="2000" dirty="0" smtClean="0">
                <a:solidFill>
                  <a:schemeClr val="bg1"/>
                </a:solidFill>
                <a:latin typeface="Century Gothic" charset="0"/>
                <a:cs typeface="Century Gothic" charset="0"/>
              </a:rPr>
              <a:t>Final </a:t>
            </a:r>
            <a:r>
              <a:rPr lang="en-US" sz="2000" dirty="0" smtClean="0">
                <a:solidFill>
                  <a:schemeClr val="bg1"/>
                </a:solidFill>
                <a:latin typeface="Century Gothic" charset="0"/>
                <a:cs typeface="Century Gothic" charset="0"/>
              </a:rPr>
              <a:t>Draft: </a:t>
            </a:r>
            <a:r>
              <a:rPr lang="en-US" sz="2000" dirty="0" smtClean="0">
                <a:solidFill>
                  <a:schemeClr val="bg1"/>
                </a:solidFill>
                <a:latin typeface="Century Gothic" charset="0"/>
                <a:cs typeface="Century Gothic" charset="0"/>
              </a:rPr>
              <a:t>March 31, 2014</a:t>
            </a:r>
            <a:endParaRPr lang="en-US" sz="1600" dirty="0">
              <a:solidFill>
                <a:schemeClr val="bg1"/>
              </a:solidFill>
              <a:latin typeface="Century Gothic" charset="0"/>
              <a:cs typeface="Century Gothic" charset="0"/>
            </a:endParaRPr>
          </a:p>
          <a:p>
            <a:pPr eaLnBrk="1" hangingPunct="1"/>
            <a:endParaRPr lang="en-US" sz="1600" dirty="0">
              <a:solidFill>
                <a:schemeClr val="bg1"/>
              </a:solidFill>
              <a:latin typeface="Century Gothic" charset="0"/>
              <a:cs typeface="Century Gothic" charset="0"/>
            </a:endParaRPr>
          </a:p>
        </p:txBody>
      </p:sp>
    </p:spTree>
    <p:extLst>
      <p:ext uri="{BB962C8B-B14F-4D97-AF65-F5344CB8AC3E}">
        <p14:creationId xmlns:p14="http://schemas.microsoft.com/office/powerpoint/2010/main" val="288878883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7B92B09-3D2C-5C41-AA65-D798F54411E9}" type="slidenum">
              <a:rPr lang="en-US" sz="1400">
                <a:solidFill>
                  <a:srgbClr val="FFFFCC"/>
                </a:solidFill>
              </a:rPr>
              <a:pPr eaLnBrk="1" hangingPunct="1"/>
              <a:t>22</a:t>
            </a:fld>
            <a:endParaRPr lang="en-US" sz="1400"/>
          </a:p>
        </p:txBody>
      </p:sp>
      <p:sp>
        <p:nvSpPr>
          <p:cNvPr id="52226" name="Text Box 13"/>
          <p:cNvSpPr txBox="1">
            <a:spLocks noChangeArrowheads="1"/>
          </p:cNvSpPr>
          <p:nvPr/>
        </p:nvSpPr>
        <p:spPr bwMode="auto">
          <a:xfrm>
            <a:off x="676275" y="2201863"/>
            <a:ext cx="21224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200" b="1" dirty="0" smtClean="0">
                <a:solidFill>
                  <a:schemeClr val="bg1"/>
                </a:solidFill>
                <a:latin typeface="Century Gothic" charset="0"/>
                <a:cs typeface="Century Gothic" charset="0"/>
              </a:rPr>
              <a:t>Challenges</a:t>
            </a:r>
            <a:endParaRPr lang="en-US" sz="2200" b="1" dirty="0">
              <a:solidFill>
                <a:schemeClr val="bg1"/>
              </a:solidFill>
              <a:latin typeface="Century Gothic" charset="0"/>
              <a:cs typeface="Century Gothic" charset="0"/>
            </a:endParaRPr>
          </a:p>
        </p:txBody>
      </p:sp>
      <p:pic>
        <p:nvPicPr>
          <p:cNvPr id="52227" name="Picture 8" descr="jumbo restoration"/>
          <p:cNvPicPr>
            <a:picLocks noChangeAspect="1" noChangeArrowheads="1"/>
          </p:cNvPicPr>
          <p:nvPr/>
        </p:nvPicPr>
        <p:blipFill>
          <a:blip r:embed="rId3">
            <a:extLst>
              <a:ext uri="{28A0092B-C50C-407E-A947-70E740481C1C}">
                <a14:useLocalDpi xmlns:a14="http://schemas.microsoft.com/office/drawing/2010/main" val="0"/>
              </a:ext>
            </a:extLst>
          </a:blip>
          <a:srcRect l="1535" t="7811" r="1315"/>
          <a:stretch>
            <a:fillRect/>
          </a:stretch>
        </p:blipFill>
        <p:spPr bwMode="auto">
          <a:xfrm>
            <a:off x="2886075" y="2378075"/>
            <a:ext cx="5133975"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7B92B09-3D2C-5C41-AA65-D798F54411E9}" type="slidenum">
              <a:rPr lang="en-US" sz="1400">
                <a:solidFill>
                  <a:srgbClr val="FFFFCC"/>
                </a:solidFill>
              </a:rPr>
              <a:pPr eaLnBrk="1" hangingPunct="1"/>
              <a:t>23</a:t>
            </a:fld>
            <a:endParaRPr lang="en-US" sz="1400"/>
          </a:p>
        </p:txBody>
      </p:sp>
      <p:sp>
        <p:nvSpPr>
          <p:cNvPr id="52226" name="Text Box 13"/>
          <p:cNvSpPr txBox="1">
            <a:spLocks noChangeArrowheads="1"/>
          </p:cNvSpPr>
          <p:nvPr/>
        </p:nvSpPr>
        <p:spPr bwMode="auto">
          <a:xfrm>
            <a:off x="676275" y="2201863"/>
            <a:ext cx="21224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200" b="1" dirty="0" smtClean="0">
                <a:solidFill>
                  <a:schemeClr val="bg1"/>
                </a:solidFill>
                <a:latin typeface="Century Gothic" charset="0"/>
                <a:cs typeface="Century Gothic" charset="0"/>
              </a:rPr>
              <a:t>Technology</a:t>
            </a:r>
            <a:endParaRPr lang="en-US" sz="2200" b="1" dirty="0">
              <a:solidFill>
                <a:schemeClr val="bg1"/>
              </a:solidFill>
              <a:latin typeface="Century Gothic" charset="0"/>
              <a:cs typeface="Century Gothic" charset="0"/>
            </a:endParaRPr>
          </a:p>
        </p:txBody>
      </p:sp>
      <p:pic>
        <p:nvPicPr>
          <p:cNvPr id="5" name="Picture 4" descr="computer"/>
          <p:cNvPicPr>
            <a:picLocks noChangeAspect="1" noChangeArrowheads="1"/>
          </p:cNvPicPr>
          <p:nvPr/>
        </p:nvPicPr>
        <p:blipFill>
          <a:blip r:embed="rId3">
            <a:alphaModFix/>
            <a:lum/>
          </a:blip>
          <a:srcRect t="16000" b="25000"/>
          <a:stretch>
            <a:fillRect/>
          </a:stretch>
        </p:blipFill>
        <p:spPr bwMode="auto">
          <a:xfrm>
            <a:off x="3309010" y="2346138"/>
            <a:ext cx="5334000" cy="4028281"/>
          </a:xfrm>
          <a:prstGeom prst="rect">
            <a:avLst/>
          </a:prstGeom>
          <a:noFill/>
          <a:ln w="9525">
            <a:noFill/>
            <a:miter lim="800000"/>
            <a:headEnd/>
            <a:tailEnd/>
          </a:ln>
        </p:spPr>
      </p:pic>
    </p:spTree>
    <p:extLst>
      <p:ext uri="{BB962C8B-B14F-4D97-AF65-F5344CB8AC3E}">
        <p14:creationId xmlns:p14="http://schemas.microsoft.com/office/powerpoint/2010/main" val="71877024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04A5E9-C3CD-5C43-BE04-C7288A76885B}" type="slidenum">
              <a:rPr lang="en-US" sz="1400">
                <a:solidFill>
                  <a:srgbClr val="FFFFCC"/>
                </a:solidFill>
              </a:rPr>
              <a:pPr eaLnBrk="1" hangingPunct="1"/>
              <a:t>24</a:t>
            </a:fld>
            <a:endParaRPr lang="en-US" sz="1400"/>
          </a:p>
        </p:txBody>
      </p:sp>
      <p:sp>
        <p:nvSpPr>
          <p:cNvPr id="54274" name="Text Box 13"/>
          <p:cNvSpPr txBox="1">
            <a:spLocks noChangeArrowheads="1"/>
          </p:cNvSpPr>
          <p:nvPr/>
        </p:nvSpPr>
        <p:spPr bwMode="auto">
          <a:xfrm>
            <a:off x="676275" y="2158077"/>
            <a:ext cx="212248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200" b="1" dirty="0" smtClean="0">
                <a:solidFill>
                  <a:schemeClr val="bg1"/>
                </a:solidFill>
                <a:latin typeface="Century Gothic" charset="0"/>
                <a:cs typeface="Century Gothic" charset="0"/>
              </a:rPr>
              <a:t>Linked Data requires consistency</a:t>
            </a:r>
            <a:endParaRPr lang="en-US" sz="2200" b="1" dirty="0">
              <a:solidFill>
                <a:schemeClr val="bg1"/>
              </a:solidFill>
              <a:latin typeface="Century Gothic" charset="0"/>
              <a:cs typeface="Century Gothic"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t="1572"/>
          <a:stretch>
            <a:fillRect/>
          </a:stretch>
        </p:blipFill>
        <p:spPr bwMode="auto">
          <a:xfrm>
            <a:off x="3017838" y="2047875"/>
            <a:ext cx="525780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AAC23A-989F-8343-A21D-0F4EABDAB767}" type="slidenum">
              <a:rPr lang="en-US" sz="1400">
                <a:solidFill>
                  <a:srgbClr val="FFFFCC"/>
                </a:solidFill>
              </a:rPr>
              <a:pPr eaLnBrk="1" hangingPunct="1"/>
              <a:t>25</a:t>
            </a:fld>
            <a:endParaRPr lang="en-US" sz="1400"/>
          </a:p>
        </p:txBody>
      </p:sp>
      <p:sp>
        <p:nvSpPr>
          <p:cNvPr id="72706" name="Text Box 13"/>
          <p:cNvSpPr txBox="1">
            <a:spLocks noChangeArrowheads="1"/>
          </p:cNvSpPr>
          <p:nvPr/>
        </p:nvSpPr>
        <p:spPr bwMode="auto">
          <a:xfrm>
            <a:off x="676275" y="2201863"/>
            <a:ext cx="212248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200" b="1" dirty="0" smtClean="0">
                <a:solidFill>
                  <a:schemeClr val="bg1"/>
                </a:solidFill>
                <a:latin typeface="Century Gothic" charset="0"/>
                <a:cs typeface="Century Gothic" charset="0"/>
              </a:rPr>
              <a:t>In a world where everything is special …</a:t>
            </a:r>
            <a:endParaRPr lang="en-US" sz="2200" b="1" dirty="0">
              <a:solidFill>
                <a:schemeClr val="bg1"/>
              </a:solidFill>
              <a:latin typeface="Century Gothic" charset="0"/>
              <a:cs typeface="Century Gothic" charset="0"/>
            </a:endParaRPr>
          </a:p>
        </p:txBody>
      </p:sp>
      <p:pic>
        <p:nvPicPr>
          <p:cNvPr id="72707" name="Picture 8" descr="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697" y="1800254"/>
            <a:ext cx="4689475"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puppy.jpg"/>
          <p:cNvPicPr>
            <a:picLocks noChangeAspect="1"/>
          </p:cNvPicPr>
          <p:nvPr/>
        </p:nvPicPr>
        <p:blipFill>
          <a:blip r:embed="rId4" cstate="print"/>
          <a:srcRect/>
          <a:stretch>
            <a:fillRect/>
          </a:stretch>
        </p:blipFill>
        <p:spPr bwMode="auto">
          <a:xfrm>
            <a:off x="6371514" y="3842961"/>
            <a:ext cx="2281895" cy="2543027"/>
          </a:xfrm>
          <a:prstGeom prst="rect">
            <a:avLst/>
          </a:prstGeom>
          <a:noFill/>
          <a:ln w="9525">
            <a:noFill/>
            <a:miter lim="800000"/>
            <a:headEnd/>
            <a:tailEnd/>
          </a:ln>
        </p:spPr>
      </p:pic>
      <p:pic>
        <p:nvPicPr>
          <p:cNvPr id="2" name="Picture 1" descr="brain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204" y="4142002"/>
            <a:ext cx="3018825" cy="23821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AAC23A-989F-8343-A21D-0F4EABDAB767}" type="slidenum">
              <a:rPr lang="en-US" sz="1400">
                <a:solidFill>
                  <a:srgbClr val="FFFFCC"/>
                </a:solidFill>
              </a:rPr>
              <a:pPr eaLnBrk="1" hangingPunct="1"/>
              <a:t>26</a:t>
            </a:fld>
            <a:endParaRPr lang="en-US" sz="1400"/>
          </a:p>
        </p:txBody>
      </p:sp>
      <p:sp>
        <p:nvSpPr>
          <p:cNvPr id="72706" name="Text Box 13"/>
          <p:cNvSpPr txBox="1">
            <a:spLocks noChangeArrowheads="1"/>
          </p:cNvSpPr>
          <p:nvPr/>
        </p:nvSpPr>
        <p:spPr bwMode="auto">
          <a:xfrm>
            <a:off x="240848" y="2201863"/>
            <a:ext cx="255791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200" b="1" dirty="0" smtClean="0">
                <a:solidFill>
                  <a:schemeClr val="bg1"/>
                </a:solidFill>
                <a:latin typeface="Century Gothic" charset="0"/>
                <a:cs typeface="Century Gothic" charset="0"/>
              </a:rPr>
              <a:t>Standards</a:t>
            </a:r>
          </a:p>
          <a:p>
            <a:pPr algn="r" eaLnBrk="1" hangingPunct="1"/>
            <a:r>
              <a:rPr lang="en-US" sz="2200" b="1" dirty="0" smtClean="0">
                <a:solidFill>
                  <a:schemeClr val="bg1"/>
                </a:solidFill>
                <a:latin typeface="Century Gothic" charset="0"/>
                <a:cs typeface="Century Gothic" charset="0"/>
              </a:rPr>
              <a:t>Standards</a:t>
            </a:r>
          </a:p>
          <a:p>
            <a:pPr algn="r" eaLnBrk="1" hangingPunct="1"/>
            <a:r>
              <a:rPr lang="en-US" sz="2200" b="1" dirty="0" smtClean="0">
                <a:solidFill>
                  <a:schemeClr val="bg1"/>
                </a:solidFill>
                <a:latin typeface="Century Gothic" charset="0"/>
                <a:cs typeface="Century Gothic" charset="0"/>
              </a:rPr>
              <a:t>Standards</a:t>
            </a:r>
          </a:p>
          <a:p>
            <a:pPr algn="r" eaLnBrk="1" hangingPunct="1"/>
            <a:endParaRPr lang="en-US" sz="2200" b="1" dirty="0">
              <a:solidFill>
                <a:schemeClr val="bg1"/>
              </a:solidFill>
              <a:latin typeface="Century Gothic" charset="0"/>
              <a:cs typeface="Century Gothic" charset="0"/>
            </a:endParaRPr>
          </a:p>
          <a:p>
            <a:pPr algn="r" eaLnBrk="1" hangingPunct="1"/>
            <a:r>
              <a:rPr lang="en-US" sz="2200" b="1" dirty="0" smtClean="0">
                <a:solidFill>
                  <a:schemeClr val="bg1"/>
                </a:solidFill>
                <a:latin typeface="Century Gothic" charset="0"/>
                <a:cs typeface="Century Gothic" charset="0"/>
              </a:rPr>
              <a:t>Not “sort of”</a:t>
            </a:r>
          </a:p>
          <a:p>
            <a:pPr algn="r" eaLnBrk="1" hangingPunct="1"/>
            <a:r>
              <a:rPr lang="en-US" sz="2200" b="1" dirty="0" smtClean="0">
                <a:solidFill>
                  <a:schemeClr val="bg1"/>
                </a:solidFill>
                <a:latin typeface="Century Gothic" charset="0"/>
                <a:cs typeface="Century Gothic" charset="0"/>
              </a:rPr>
              <a:t>Not “sometimes”</a:t>
            </a:r>
          </a:p>
          <a:p>
            <a:pPr algn="r" eaLnBrk="1" hangingPunct="1"/>
            <a:r>
              <a:rPr lang="en-US" sz="2200" b="1" dirty="0" smtClean="0">
                <a:solidFill>
                  <a:schemeClr val="bg1"/>
                </a:solidFill>
                <a:latin typeface="Century Gothic" charset="0"/>
                <a:cs typeface="Century Gothic" charset="0"/>
              </a:rPr>
              <a:t>Not “except”</a:t>
            </a:r>
          </a:p>
          <a:p>
            <a:pPr algn="r" eaLnBrk="1" hangingPunct="1"/>
            <a:endParaRPr lang="en-US" sz="2200" b="1" dirty="0">
              <a:solidFill>
                <a:schemeClr val="bg1"/>
              </a:solidFill>
              <a:latin typeface="Century Gothic" charset="0"/>
              <a:cs typeface="Century Gothic" charset="0"/>
            </a:endParaRPr>
          </a:p>
          <a:p>
            <a:pPr algn="r" eaLnBrk="1" hangingPunct="1"/>
            <a:r>
              <a:rPr lang="en-US" sz="2200" b="1" dirty="0" smtClean="0">
                <a:solidFill>
                  <a:schemeClr val="bg1"/>
                </a:solidFill>
                <a:latin typeface="Century Gothic" charset="0"/>
                <a:cs typeface="Century Gothic" charset="0"/>
              </a:rPr>
              <a:t>Standards, </a:t>
            </a:r>
            <a:r>
              <a:rPr lang="en-US" sz="2200" b="1" i="1" dirty="0" smtClean="0">
                <a:solidFill>
                  <a:schemeClr val="bg1"/>
                </a:solidFill>
                <a:latin typeface="Century Gothic" charset="0"/>
                <a:cs typeface="Century Gothic" charset="0"/>
              </a:rPr>
              <a:t>period</a:t>
            </a:r>
            <a:r>
              <a:rPr lang="en-US" sz="2200" b="1" dirty="0" smtClean="0">
                <a:solidFill>
                  <a:schemeClr val="bg1"/>
                </a:solidFill>
                <a:latin typeface="Century Gothic" charset="0"/>
                <a:cs typeface="Century Gothic" charset="0"/>
              </a:rPr>
              <a:t>.</a:t>
            </a:r>
            <a:endParaRPr lang="en-US" sz="2200" b="1" dirty="0">
              <a:solidFill>
                <a:schemeClr val="bg1"/>
              </a:solidFill>
              <a:latin typeface="Century Gothic" charset="0"/>
              <a:cs typeface="Century Gothic" charset="0"/>
            </a:endParaRPr>
          </a:p>
        </p:txBody>
      </p:sp>
      <p:pic>
        <p:nvPicPr>
          <p:cNvPr id="7" name="Picture 6" descr="weekly.jpg"/>
          <p:cNvPicPr>
            <a:picLocks noChangeAspect="1"/>
          </p:cNvPicPr>
          <p:nvPr/>
        </p:nvPicPr>
        <p:blipFill>
          <a:blip r:embed="rId3"/>
          <a:stretch>
            <a:fillRect/>
          </a:stretch>
        </p:blipFill>
        <p:spPr>
          <a:xfrm>
            <a:off x="3612719" y="1981199"/>
            <a:ext cx="4546291" cy="4364439"/>
          </a:xfrm>
          <a:prstGeom prst="rect">
            <a:avLst/>
          </a:prstGeom>
        </p:spPr>
      </p:pic>
    </p:spTree>
    <p:extLst>
      <p:ext uri="{BB962C8B-B14F-4D97-AF65-F5344CB8AC3E}">
        <p14:creationId xmlns:p14="http://schemas.microsoft.com/office/powerpoint/2010/main" val="429239049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AAC23A-989F-8343-A21D-0F4EABDAB767}" type="slidenum">
              <a:rPr lang="en-US" sz="1400">
                <a:solidFill>
                  <a:srgbClr val="FFFFCC"/>
                </a:solidFill>
              </a:rPr>
              <a:pPr eaLnBrk="1" hangingPunct="1"/>
              <a:t>27</a:t>
            </a:fld>
            <a:endParaRPr lang="en-US" sz="1400"/>
          </a:p>
        </p:txBody>
      </p:sp>
      <p:sp>
        <p:nvSpPr>
          <p:cNvPr id="72706" name="Text Box 13"/>
          <p:cNvSpPr txBox="1">
            <a:spLocks noChangeArrowheads="1"/>
          </p:cNvSpPr>
          <p:nvPr/>
        </p:nvSpPr>
        <p:spPr bwMode="auto">
          <a:xfrm>
            <a:off x="676275" y="2201863"/>
            <a:ext cx="21224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200" b="1" dirty="0" smtClean="0">
                <a:solidFill>
                  <a:schemeClr val="bg1"/>
                </a:solidFill>
                <a:latin typeface="Century Gothic" charset="0"/>
                <a:cs typeface="Century Gothic" charset="0"/>
              </a:rPr>
              <a:t>Data Cleanup</a:t>
            </a:r>
            <a:endParaRPr lang="en-US" sz="2200" b="1" dirty="0">
              <a:solidFill>
                <a:schemeClr val="bg1"/>
              </a:solidFill>
              <a:latin typeface="Century Gothic" charset="0"/>
              <a:cs typeface="Century Gothic" charset="0"/>
            </a:endParaRPr>
          </a:p>
        </p:txBody>
      </p:sp>
      <p:pic>
        <p:nvPicPr>
          <p:cNvPr id="5" name="Content Placeholder 5" descr="laundry.jpg"/>
          <p:cNvPicPr>
            <a:picLocks noChangeAspect="1"/>
          </p:cNvPicPr>
          <p:nvPr/>
        </p:nvPicPr>
        <p:blipFill>
          <a:blip r:embed="rId3" cstate="print"/>
          <a:srcRect t="-33635" b="-33635"/>
          <a:stretch>
            <a:fillRect/>
          </a:stretch>
        </p:blipFill>
        <p:spPr>
          <a:xfrm>
            <a:off x="3265218" y="743903"/>
            <a:ext cx="5454501" cy="6311135"/>
          </a:xfrm>
          <a:prstGeom prst="rect">
            <a:avLst/>
          </a:prstGeom>
        </p:spPr>
      </p:pic>
    </p:spTree>
    <p:extLst>
      <p:ext uri="{BB962C8B-B14F-4D97-AF65-F5344CB8AC3E}">
        <p14:creationId xmlns:p14="http://schemas.microsoft.com/office/powerpoint/2010/main" val="42778526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AAC23A-989F-8343-A21D-0F4EABDAB767}" type="slidenum">
              <a:rPr lang="en-US" sz="1400">
                <a:solidFill>
                  <a:srgbClr val="FFFFCC"/>
                </a:solidFill>
              </a:rPr>
              <a:pPr eaLnBrk="1" hangingPunct="1"/>
              <a:t>28</a:t>
            </a:fld>
            <a:endParaRPr lang="en-US" sz="1400"/>
          </a:p>
        </p:txBody>
      </p:sp>
      <p:sp>
        <p:nvSpPr>
          <p:cNvPr id="72706" name="Text Box 13"/>
          <p:cNvSpPr txBox="1">
            <a:spLocks noChangeArrowheads="1"/>
          </p:cNvSpPr>
          <p:nvPr/>
        </p:nvSpPr>
        <p:spPr bwMode="auto">
          <a:xfrm>
            <a:off x="275167" y="2201863"/>
            <a:ext cx="2523596" cy="280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200" b="1" dirty="0" smtClean="0">
                <a:solidFill>
                  <a:schemeClr val="bg1"/>
                </a:solidFill>
                <a:latin typeface="Century Gothic" charset="0"/>
                <a:cs typeface="Century Gothic" charset="0"/>
              </a:rPr>
              <a:t>From Challenges to </a:t>
            </a:r>
            <a:r>
              <a:rPr lang="en-US" sz="2200" b="1" dirty="0" smtClean="0">
                <a:solidFill>
                  <a:schemeClr val="bg1"/>
                </a:solidFill>
                <a:latin typeface="Century Gothic" charset="0"/>
                <a:cs typeface="Century Gothic" charset="0"/>
              </a:rPr>
              <a:t>Opportunities</a:t>
            </a:r>
          </a:p>
          <a:p>
            <a:pPr algn="r" eaLnBrk="1" hangingPunct="1"/>
            <a:endParaRPr lang="en-US" sz="2200" b="1" dirty="0">
              <a:solidFill>
                <a:schemeClr val="bg1"/>
              </a:solidFill>
              <a:latin typeface="Century Gothic" charset="0"/>
              <a:cs typeface="Century Gothic" charset="0"/>
            </a:endParaRPr>
          </a:p>
          <a:p>
            <a:pPr algn="r" eaLnBrk="1" hangingPunct="1"/>
            <a:r>
              <a:rPr lang="en-US" sz="2200" b="1" dirty="0" err="1" smtClean="0">
                <a:solidFill>
                  <a:schemeClr val="bg1"/>
                </a:solidFill>
                <a:latin typeface="Century Gothic" charset="0"/>
                <a:cs typeface="Century Gothic" charset="0"/>
              </a:rPr>
              <a:t>LiAM</a:t>
            </a:r>
            <a:r>
              <a:rPr lang="en-US" sz="2200" b="1" dirty="0" smtClean="0">
                <a:solidFill>
                  <a:schemeClr val="bg1"/>
                </a:solidFill>
                <a:latin typeface="Century Gothic" charset="0"/>
                <a:cs typeface="Century Gothic" charset="0"/>
              </a:rPr>
              <a:t> Open Meeting</a:t>
            </a:r>
          </a:p>
          <a:p>
            <a:pPr algn="r" eaLnBrk="1" hangingPunct="1"/>
            <a:endParaRPr lang="en-US" sz="2200" b="1" dirty="0" smtClean="0">
              <a:solidFill>
                <a:schemeClr val="bg1"/>
              </a:solidFill>
              <a:latin typeface="Century Gothic" charset="0"/>
              <a:cs typeface="Century Gothic" charset="0"/>
            </a:endParaRPr>
          </a:p>
          <a:p>
            <a:pPr algn="r" eaLnBrk="1" hangingPunct="1"/>
            <a:r>
              <a:rPr lang="en-US" sz="2200" b="1" dirty="0" smtClean="0">
                <a:solidFill>
                  <a:schemeClr val="bg1"/>
                </a:solidFill>
                <a:latin typeface="Century Gothic" charset="0"/>
                <a:cs typeface="Century Gothic" charset="0"/>
              </a:rPr>
              <a:t>Aug. 14, 1pm, Ascot Room</a:t>
            </a:r>
            <a:endParaRPr lang="en-US" sz="2200" b="1" dirty="0">
              <a:solidFill>
                <a:schemeClr val="bg1"/>
              </a:solidFill>
              <a:latin typeface="Century Gothic" charset="0"/>
              <a:cs typeface="Century Gothic" charset="0"/>
            </a:endParaRPr>
          </a:p>
        </p:txBody>
      </p:sp>
      <p:pic>
        <p:nvPicPr>
          <p:cNvPr id="6" name="Picture 5" descr="cloud.jpg"/>
          <p:cNvPicPr>
            <a:picLocks noChangeAspect="1"/>
          </p:cNvPicPr>
          <p:nvPr/>
        </p:nvPicPr>
        <p:blipFill>
          <a:blip r:embed="rId3" cstate="print">
            <a:lum bright="18000" contrast="5000"/>
          </a:blip>
          <a:stretch>
            <a:fillRect/>
          </a:stretch>
        </p:blipFill>
        <p:spPr>
          <a:xfrm>
            <a:off x="2926161" y="1862065"/>
            <a:ext cx="5656772" cy="4249096"/>
          </a:xfrm>
          <a:prstGeom prst="rect">
            <a:avLst/>
          </a:prstGeom>
        </p:spPr>
      </p:pic>
    </p:spTree>
    <p:extLst>
      <p:ext uri="{BB962C8B-B14F-4D97-AF65-F5344CB8AC3E}">
        <p14:creationId xmlns:p14="http://schemas.microsoft.com/office/powerpoint/2010/main" val="1576183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CA3FF7-2C64-2C4C-9DC0-FF58AA221A00}" type="slidenum">
              <a:rPr lang="en-US" sz="1400">
                <a:solidFill>
                  <a:srgbClr val="FFFFCC"/>
                </a:solidFill>
              </a:rPr>
              <a:pPr eaLnBrk="1" hangingPunct="1"/>
              <a:t>29</a:t>
            </a:fld>
            <a:endParaRPr lang="en-US" sz="1400"/>
          </a:p>
        </p:txBody>
      </p:sp>
      <p:sp>
        <p:nvSpPr>
          <p:cNvPr id="133122" name="Text Box 13"/>
          <p:cNvSpPr txBox="1">
            <a:spLocks noChangeArrowheads="1"/>
          </p:cNvSpPr>
          <p:nvPr/>
        </p:nvSpPr>
        <p:spPr bwMode="auto">
          <a:xfrm>
            <a:off x="4164013" y="5434013"/>
            <a:ext cx="43322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400" dirty="0" err="1" smtClean="0">
                <a:solidFill>
                  <a:schemeClr val="bg1"/>
                </a:solidFill>
              </a:rPr>
              <a:t>Xu</a:t>
            </a:r>
            <a:r>
              <a:rPr lang="en-US" sz="1400" dirty="0" smtClean="0">
                <a:solidFill>
                  <a:schemeClr val="bg1"/>
                </a:solidFill>
              </a:rPr>
              <a:t> Cheng</a:t>
            </a:r>
          </a:p>
          <a:p>
            <a:pPr algn="r" eaLnBrk="1" hangingPunct="1"/>
            <a:r>
              <a:rPr lang="en-US" sz="1400" dirty="0" smtClean="0">
                <a:solidFill>
                  <a:schemeClr val="bg1"/>
                </a:solidFill>
              </a:rPr>
              <a:t>Digital </a:t>
            </a:r>
            <a:r>
              <a:rPr lang="en-US" sz="1400" dirty="0">
                <a:solidFill>
                  <a:schemeClr val="bg1"/>
                </a:solidFill>
              </a:rPr>
              <a:t>Collections and Archives reading room</a:t>
            </a:r>
          </a:p>
          <a:p>
            <a:pPr algn="r" eaLnBrk="1" hangingPunct="1"/>
            <a:r>
              <a:rPr lang="en-US" sz="1400" dirty="0">
                <a:solidFill>
                  <a:schemeClr val="bg1"/>
                </a:solidFill>
              </a:rPr>
              <a:t>Tufts University</a:t>
            </a:r>
          </a:p>
          <a:p>
            <a:pPr algn="r" eaLnBrk="1" hangingPunct="1"/>
            <a:r>
              <a:rPr lang="en-US" sz="1400" dirty="0">
                <a:solidFill>
                  <a:schemeClr val="bg1"/>
                </a:solidFill>
              </a:rPr>
              <a:t>2008</a:t>
            </a:r>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213" y="1884363"/>
            <a:ext cx="4579937" cy="343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3124" name="Text Box 13"/>
          <p:cNvSpPr txBox="1">
            <a:spLocks noChangeArrowheads="1"/>
          </p:cNvSpPr>
          <p:nvPr/>
        </p:nvSpPr>
        <p:spPr bwMode="auto">
          <a:xfrm>
            <a:off x="900113" y="1995488"/>
            <a:ext cx="2954337"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200" dirty="0">
                <a:solidFill>
                  <a:schemeClr val="bg1"/>
                </a:solidFill>
              </a:rPr>
              <a:t>Thank you</a:t>
            </a:r>
            <a:r>
              <a:rPr lang="en-US" sz="2200" dirty="0" smtClean="0">
                <a:solidFill>
                  <a:schemeClr val="bg1"/>
                </a:solidFill>
              </a:rPr>
              <a:t>!</a:t>
            </a:r>
            <a:endParaRPr lang="en-US" sz="2200" dirty="0" smtClean="0">
              <a:solidFill>
                <a:schemeClr val="bg1"/>
              </a:solidFill>
            </a:endParaRPr>
          </a:p>
          <a:p>
            <a:pPr algn="r" eaLnBrk="1" hangingPunct="1"/>
            <a:endParaRPr lang="en-US" sz="2200" dirty="0">
              <a:solidFill>
                <a:schemeClr val="bg1"/>
              </a:solidFill>
            </a:endParaRPr>
          </a:p>
          <a:p>
            <a:pPr algn="r" eaLnBrk="1" hangingPunct="1"/>
            <a:r>
              <a:rPr lang="en-US" sz="2200" dirty="0" err="1" smtClean="0">
                <a:solidFill>
                  <a:schemeClr val="bg1"/>
                </a:solidFill>
              </a:rPr>
              <a:t>LiAM</a:t>
            </a:r>
            <a:endParaRPr lang="en-US" sz="2200" dirty="0" smtClean="0">
              <a:solidFill>
                <a:schemeClr val="bg1"/>
              </a:solidFill>
            </a:endParaRPr>
          </a:p>
          <a:p>
            <a:pPr algn="r" eaLnBrk="1" hangingPunct="1"/>
            <a:r>
              <a:rPr lang="en-US" sz="2200" dirty="0" smtClean="0">
                <a:solidFill>
                  <a:schemeClr val="bg1"/>
                </a:solidFill>
              </a:rPr>
              <a:t>http://</a:t>
            </a:r>
            <a:r>
              <a:rPr lang="en-US" sz="2200" dirty="0" err="1" smtClean="0">
                <a:solidFill>
                  <a:schemeClr val="bg1"/>
                </a:solidFill>
              </a:rPr>
              <a:t>go.tufts.edu</a:t>
            </a:r>
            <a:r>
              <a:rPr lang="en-US" sz="2200" dirty="0" smtClean="0">
                <a:solidFill>
                  <a:schemeClr val="bg1"/>
                </a:solidFill>
              </a:rPr>
              <a:t>/</a:t>
            </a:r>
            <a:r>
              <a:rPr lang="en-US" sz="2200" dirty="0" err="1" smtClean="0">
                <a:solidFill>
                  <a:schemeClr val="bg1"/>
                </a:solidFill>
              </a:rPr>
              <a:t>liam</a:t>
            </a:r>
            <a:endParaRPr lang="en-US" sz="2200" dirty="0">
              <a:solidFill>
                <a:schemeClr val="bg1"/>
              </a:solidFill>
            </a:endParaRPr>
          </a:p>
          <a:p>
            <a:pPr algn="r" eaLnBrk="1" hangingPunct="1"/>
            <a:endParaRPr lang="en-US" sz="2200" dirty="0">
              <a:solidFill>
                <a:schemeClr val="bg1"/>
              </a:solidFill>
            </a:endParaRPr>
          </a:p>
          <a:p>
            <a:pPr algn="r" eaLnBrk="1" hangingPunct="1"/>
            <a:r>
              <a:rPr lang="en-US" sz="2200" dirty="0" err="1">
                <a:solidFill>
                  <a:schemeClr val="bg1"/>
                </a:solidFill>
              </a:rPr>
              <a:t>anne.sauer@tufts.edu</a:t>
            </a:r>
            <a:endParaRPr lang="en-US" sz="2200" dirty="0">
              <a:solidFill>
                <a:schemeClr val="bg1"/>
              </a:solidFill>
            </a:endParaRPr>
          </a:p>
          <a:p>
            <a:pPr algn="r" eaLnBrk="1" hangingPunct="1"/>
            <a:r>
              <a:rPr lang="en-US" sz="2200" dirty="0">
                <a:solidFill>
                  <a:schemeClr val="bg1"/>
                </a:solidFill>
              </a:rPr>
              <a:t>http://</a:t>
            </a:r>
            <a:r>
              <a:rPr lang="en-US" sz="2200" dirty="0" err="1">
                <a:solidFill>
                  <a:schemeClr val="bg1"/>
                </a:solidFill>
              </a:rPr>
              <a:t>dca.tufts.edu</a:t>
            </a:r>
            <a:r>
              <a:rPr lang="en-US" sz="1800" dirty="0">
                <a:solidFill>
                  <a:schemeClr val="bg1"/>
                </a:solidFill>
              </a:rPr>
              <a:t>/</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6F2D67-0A45-3F41-8309-95E0C4303497}" type="slidenum">
              <a:rPr lang="en-US" sz="1400">
                <a:solidFill>
                  <a:srgbClr val="FFFFCC"/>
                </a:solidFill>
              </a:rPr>
              <a:pPr eaLnBrk="1" hangingPunct="1"/>
              <a:t>3</a:t>
            </a:fld>
            <a:endParaRPr lang="en-US" sz="1400"/>
          </a:p>
        </p:txBody>
      </p:sp>
      <p:sp>
        <p:nvSpPr>
          <p:cNvPr id="37890" name="Text Box 13"/>
          <p:cNvSpPr txBox="1">
            <a:spLocks noChangeArrowheads="1"/>
          </p:cNvSpPr>
          <p:nvPr/>
        </p:nvSpPr>
        <p:spPr bwMode="auto">
          <a:xfrm>
            <a:off x="372220" y="2145521"/>
            <a:ext cx="172589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200" b="1" dirty="0" err="1" smtClean="0">
                <a:solidFill>
                  <a:schemeClr val="bg1"/>
                </a:solidFill>
                <a:latin typeface="Century Gothic" charset="0"/>
                <a:cs typeface="Century Gothic" charset="0"/>
              </a:rPr>
              <a:t>LiAM</a:t>
            </a:r>
            <a:endParaRPr lang="en-US" sz="2200" b="1" dirty="0" smtClean="0">
              <a:solidFill>
                <a:schemeClr val="bg1"/>
              </a:solidFill>
              <a:latin typeface="Century Gothic" charset="0"/>
              <a:cs typeface="Century Gothic" charset="0"/>
            </a:endParaRPr>
          </a:p>
          <a:p>
            <a:pPr algn="r" eaLnBrk="1" hangingPunct="1"/>
            <a:r>
              <a:rPr lang="en-US" sz="2200" b="1" dirty="0" smtClean="0">
                <a:solidFill>
                  <a:schemeClr val="bg1"/>
                </a:solidFill>
                <a:latin typeface="Century Gothic" charset="0"/>
                <a:cs typeface="Century Gothic" charset="0"/>
              </a:rPr>
              <a:t>Working Group</a:t>
            </a:r>
            <a:endParaRPr lang="en-US" sz="2200" b="1" dirty="0">
              <a:solidFill>
                <a:schemeClr val="bg1"/>
              </a:solidFill>
              <a:latin typeface="Century Gothic" charset="0"/>
              <a:cs typeface="Century Gothic" charset="0"/>
            </a:endParaRPr>
          </a:p>
        </p:txBody>
      </p:sp>
      <p:sp>
        <p:nvSpPr>
          <p:cNvPr id="37891" name="Text Box 13"/>
          <p:cNvSpPr txBox="1">
            <a:spLocks noChangeArrowheads="1"/>
          </p:cNvSpPr>
          <p:nvPr/>
        </p:nvSpPr>
        <p:spPr bwMode="auto">
          <a:xfrm>
            <a:off x="2233315" y="2006413"/>
            <a:ext cx="6910685" cy="422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50000"/>
              </a:lnSpc>
            </a:pPr>
            <a:r>
              <a:rPr lang="en-US" sz="2000" b="1" dirty="0" smtClean="0">
                <a:solidFill>
                  <a:schemeClr val="bg1"/>
                </a:solidFill>
                <a:latin typeface="Century Gothic" charset="0"/>
                <a:cs typeface="Century Gothic" charset="0"/>
              </a:rPr>
              <a:t>Greg </a:t>
            </a:r>
            <a:r>
              <a:rPr lang="en-US" sz="2000" b="1" dirty="0" err="1" smtClean="0">
                <a:solidFill>
                  <a:schemeClr val="bg1"/>
                </a:solidFill>
                <a:latin typeface="Century Gothic" charset="0"/>
                <a:cs typeface="Century Gothic" charset="0"/>
              </a:rPr>
              <a:t>Colati</a:t>
            </a:r>
            <a:r>
              <a:rPr lang="en-US" sz="2000" b="1" dirty="0" smtClean="0">
                <a:solidFill>
                  <a:schemeClr val="bg1"/>
                </a:solidFill>
                <a:latin typeface="Century Gothic" charset="0"/>
                <a:cs typeface="Century Gothic" charset="0"/>
              </a:rPr>
              <a:t>, </a:t>
            </a:r>
            <a:r>
              <a:rPr lang="en-US" sz="2000" dirty="0" smtClean="0">
                <a:solidFill>
                  <a:schemeClr val="bg1"/>
                </a:solidFill>
                <a:latin typeface="Century Gothic" charset="0"/>
                <a:cs typeface="Century Gothic" charset="0"/>
              </a:rPr>
              <a:t>University of Connecticut</a:t>
            </a:r>
          </a:p>
          <a:p>
            <a:pPr eaLnBrk="1" hangingPunct="1">
              <a:lnSpc>
                <a:spcPct val="150000"/>
              </a:lnSpc>
            </a:pPr>
            <a:r>
              <a:rPr lang="en-US" sz="2000" b="1" dirty="0" smtClean="0">
                <a:solidFill>
                  <a:schemeClr val="bg1"/>
                </a:solidFill>
                <a:latin typeface="Century Gothic" charset="0"/>
                <a:cs typeface="Century Gothic" charset="0"/>
              </a:rPr>
              <a:t>Karen </a:t>
            </a:r>
            <a:r>
              <a:rPr lang="en-US" sz="2000" b="1" dirty="0" err="1" smtClean="0">
                <a:solidFill>
                  <a:schemeClr val="bg1"/>
                </a:solidFill>
                <a:latin typeface="Century Gothic" charset="0"/>
                <a:cs typeface="Century Gothic" charset="0"/>
              </a:rPr>
              <a:t>Gracy</a:t>
            </a:r>
            <a:r>
              <a:rPr lang="en-US" sz="2000" dirty="0" smtClean="0">
                <a:solidFill>
                  <a:schemeClr val="bg1"/>
                </a:solidFill>
                <a:latin typeface="Century Gothic" charset="0"/>
                <a:cs typeface="Century Gothic" charset="0"/>
              </a:rPr>
              <a:t>, Kent State University</a:t>
            </a:r>
          </a:p>
          <a:p>
            <a:pPr eaLnBrk="1" hangingPunct="1">
              <a:lnSpc>
                <a:spcPct val="150000"/>
              </a:lnSpc>
            </a:pPr>
            <a:r>
              <a:rPr lang="en-US" sz="2000" b="1" dirty="0" smtClean="0">
                <a:solidFill>
                  <a:schemeClr val="bg1"/>
                </a:solidFill>
                <a:latin typeface="Century Gothic" charset="0"/>
                <a:cs typeface="Century Gothic" charset="0"/>
              </a:rPr>
              <a:t>Corey Harper, </a:t>
            </a:r>
            <a:r>
              <a:rPr lang="en-US" sz="2000" dirty="0" smtClean="0">
                <a:solidFill>
                  <a:schemeClr val="bg1"/>
                </a:solidFill>
                <a:latin typeface="Century Gothic" charset="0"/>
                <a:cs typeface="Century Gothic" charset="0"/>
              </a:rPr>
              <a:t>New York University</a:t>
            </a:r>
          </a:p>
          <a:p>
            <a:pPr eaLnBrk="1" hangingPunct="1">
              <a:lnSpc>
                <a:spcPct val="150000"/>
              </a:lnSpc>
            </a:pPr>
            <a:r>
              <a:rPr lang="en-US" sz="2000" b="1" dirty="0" smtClean="0">
                <a:solidFill>
                  <a:schemeClr val="bg1"/>
                </a:solidFill>
                <a:latin typeface="Century Gothic" charset="0"/>
                <a:cs typeface="Century Gothic" charset="0"/>
              </a:rPr>
              <a:t>Michelle Light</a:t>
            </a:r>
            <a:r>
              <a:rPr lang="en-US" sz="2000" dirty="0" smtClean="0">
                <a:solidFill>
                  <a:schemeClr val="bg1"/>
                </a:solidFill>
                <a:latin typeface="Century Gothic" charset="0"/>
                <a:cs typeface="Century Gothic" charset="0"/>
              </a:rPr>
              <a:t>, University of Nevada, Las Vegas</a:t>
            </a:r>
          </a:p>
          <a:p>
            <a:pPr eaLnBrk="1" hangingPunct="1">
              <a:lnSpc>
                <a:spcPct val="150000"/>
              </a:lnSpc>
            </a:pPr>
            <a:r>
              <a:rPr lang="en-US" sz="2000" b="1" dirty="0" smtClean="0">
                <a:solidFill>
                  <a:schemeClr val="bg1"/>
                </a:solidFill>
                <a:latin typeface="Century Gothic" charset="0"/>
                <a:cs typeface="Century Gothic" charset="0"/>
              </a:rPr>
              <a:t>Susan </a:t>
            </a:r>
            <a:r>
              <a:rPr lang="en-US" sz="2000" b="1" dirty="0" err="1" smtClean="0">
                <a:solidFill>
                  <a:schemeClr val="bg1"/>
                </a:solidFill>
                <a:latin typeface="Century Gothic" charset="0"/>
                <a:cs typeface="Century Gothic" charset="0"/>
              </a:rPr>
              <a:t>Pyzynski</a:t>
            </a:r>
            <a:r>
              <a:rPr lang="en-US" sz="2000" dirty="0" smtClean="0">
                <a:solidFill>
                  <a:schemeClr val="bg1"/>
                </a:solidFill>
                <a:latin typeface="Century Gothic" charset="0"/>
                <a:cs typeface="Century Gothic" charset="0"/>
              </a:rPr>
              <a:t>, Houghton Library, Harvard University</a:t>
            </a:r>
            <a:r>
              <a:rPr lang="en-US" sz="2000" dirty="0">
                <a:solidFill>
                  <a:schemeClr val="bg1"/>
                </a:solidFill>
                <a:latin typeface="Century Gothic" charset="0"/>
                <a:cs typeface="Century Gothic" charset="0"/>
              </a:rPr>
              <a:t>	</a:t>
            </a:r>
            <a:endParaRPr lang="en-US" sz="2000" dirty="0" smtClean="0">
              <a:solidFill>
                <a:schemeClr val="bg1"/>
              </a:solidFill>
              <a:latin typeface="Century Gothic" charset="0"/>
              <a:cs typeface="Century Gothic" charset="0"/>
            </a:endParaRPr>
          </a:p>
          <a:p>
            <a:pPr eaLnBrk="1" hangingPunct="1">
              <a:lnSpc>
                <a:spcPct val="150000"/>
              </a:lnSpc>
            </a:pPr>
            <a:r>
              <a:rPr lang="en-US" sz="2000" b="1" dirty="0" smtClean="0">
                <a:solidFill>
                  <a:schemeClr val="bg1"/>
                </a:solidFill>
                <a:latin typeface="Century Gothic" charset="0"/>
                <a:cs typeface="Century Gothic" charset="0"/>
              </a:rPr>
              <a:t>Aaron Rubinstein</a:t>
            </a:r>
            <a:r>
              <a:rPr lang="en-US" sz="2000" dirty="0" smtClean="0">
                <a:solidFill>
                  <a:schemeClr val="bg1"/>
                </a:solidFill>
                <a:latin typeface="Century Gothic" charset="0"/>
                <a:cs typeface="Century Gothic" charset="0"/>
              </a:rPr>
              <a:t>, University of Massachusetts, Amherst</a:t>
            </a:r>
          </a:p>
          <a:p>
            <a:pPr eaLnBrk="1" hangingPunct="1">
              <a:lnSpc>
                <a:spcPct val="150000"/>
              </a:lnSpc>
            </a:pPr>
            <a:r>
              <a:rPr lang="en-US" sz="2000" b="1" dirty="0" smtClean="0">
                <a:solidFill>
                  <a:schemeClr val="bg1"/>
                </a:solidFill>
                <a:latin typeface="Century Gothic" charset="0"/>
                <a:cs typeface="Century Gothic" charset="0"/>
              </a:rPr>
              <a:t>Ed Summers, </a:t>
            </a:r>
            <a:r>
              <a:rPr lang="en-US" sz="2000" dirty="0" smtClean="0">
                <a:solidFill>
                  <a:schemeClr val="bg1"/>
                </a:solidFill>
                <a:latin typeface="Century Gothic" charset="0"/>
                <a:cs typeface="Century Gothic" charset="0"/>
              </a:rPr>
              <a:t>Library of Congress</a:t>
            </a:r>
          </a:p>
          <a:p>
            <a:pPr eaLnBrk="1" hangingPunct="1">
              <a:lnSpc>
                <a:spcPct val="150000"/>
              </a:lnSpc>
            </a:pPr>
            <a:r>
              <a:rPr lang="en-US" sz="2000" b="1" dirty="0" smtClean="0">
                <a:solidFill>
                  <a:schemeClr val="bg1"/>
                </a:solidFill>
                <a:latin typeface="Century Gothic" charset="0"/>
                <a:cs typeface="Century Gothic" charset="0"/>
              </a:rPr>
              <a:t>Ken </a:t>
            </a:r>
            <a:r>
              <a:rPr lang="en-US" sz="2000" b="1" dirty="0" err="1" smtClean="0">
                <a:solidFill>
                  <a:schemeClr val="bg1"/>
                </a:solidFill>
                <a:latin typeface="Century Gothic" charset="0"/>
                <a:cs typeface="Century Gothic" charset="0"/>
              </a:rPr>
              <a:t>Thibodeau</a:t>
            </a:r>
            <a:r>
              <a:rPr lang="en-US" sz="2000" dirty="0" smtClean="0">
                <a:solidFill>
                  <a:schemeClr val="bg1"/>
                </a:solidFill>
                <a:latin typeface="Century Gothic" charset="0"/>
                <a:cs typeface="Century Gothic" charset="0"/>
              </a:rPr>
              <a:t>, NARA (ret.), NIST</a:t>
            </a:r>
          </a:p>
          <a:p>
            <a:pPr eaLnBrk="1" hangingPunct="1">
              <a:lnSpc>
                <a:spcPct val="150000"/>
              </a:lnSpc>
            </a:pPr>
            <a:r>
              <a:rPr lang="en-US" sz="2000" b="1" dirty="0" smtClean="0">
                <a:solidFill>
                  <a:schemeClr val="bg1"/>
                </a:solidFill>
                <a:latin typeface="Century Gothic" charset="0"/>
                <a:cs typeface="Century Gothic" charset="0"/>
              </a:rPr>
              <a:t>Kathy </a:t>
            </a:r>
            <a:r>
              <a:rPr lang="en-US" sz="2000" b="1" dirty="0" err="1" smtClean="0">
                <a:solidFill>
                  <a:schemeClr val="bg1"/>
                </a:solidFill>
                <a:latin typeface="Century Gothic" charset="0"/>
                <a:cs typeface="Century Gothic" charset="0"/>
              </a:rPr>
              <a:t>Wisser</a:t>
            </a:r>
            <a:r>
              <a:rPr lang="en-US" sz="2000" b="1" dirty="0" smtClean="0">
                <a:solidFill>
                  <a:schemeClr val="bg1"/>
                </a:solidFill>
                <a:latin typeface="Century Gothic" charset="0"/>
                <a:cs typeface="Century Gothic" charset="0"/>
              </a:rPr>
              <a:t>, </a:t>
            </a:r>
            <a:r>
              <a:rPr lang="en-US" sz="2000" dirty="0" smtClean="0">
                <a:solidFill>
                  <a:schemeClr val="bg1"/>
                </a:solidFill>
                <a:latin typeface="Century Gothic" charset="0"/>
                <a:cs typeface="Century Gothic" charset="0"/>
              </a:rPr>
              <a:t>Simmons College GSLIS</a:t>
            </a:r>
            <a:endParaRPr lang="en-US" sz="2000" dirty="0">
              <a:solidFill>
                <a:schemeClr val="bg1"/>
              </a:solidFill>
              <a:latin typeface="Century Gothic" charset="0"/>
              <a:cs typeface="Century Gothic"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D24A41-986E-AC4A-9175-20513A297FF3}" type="slidenum">
              <a:rPr lang="en-US" sz="1400">
                <a:solidFill>
                  <a:srgbClr val="FFFFCC"/>
                </a:solidFill>
              </a:rPr>
              <a:pPr eaLnBrk="1" hangingPunct="1"/>
              <a:t>4</a:t>
            </a:fld>
            <a:endParaRPr lang="en-US" sz="1400"/>
          </a:p>
        </p:txBody>
      </p:sp>
      <p:sp>
        <p:nvSpPr>
          <p:cNvPr id="25602" name="Text Box 13"/>
          <p:cNvSpPr txBox="1">
            <a:spLocks noChangeArrowheads="1"/>
          </p:cNvSpPr>
          <p:nvPr/>
        </p:nvSpPr>
        <p:spPr bwMode="auto">
          <a:xfrm>
            <a:off x="1114180" y="1939147"/>
            <a:ext cx="212248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200" b="1" dirty="0" smtClean="0">
                <a:solidFill>
                  <a:schemeClr val="bg1"/>
                </a:solidFill>
                <a:latin typeface="Century Gothic" charset="0"/>
                <a:cs typeface="Century Gothic" charset="0"/>
              </a:rPr>
              <a:t>Whence </a:t>
            </a:r>
            <a:r>
              <a:rPr lang="en-US" sz="2200" b="1" dirty="0" err="1" smtClean="0">
                <a:solidFill>
                  <a:schemeClr val="bg1"/>
                </a:solidFill>
                <a:latin typeface="Century Gothic" charset="0"/>
                <a:cs typeface="Century Gothic" charset="0"/>
              </a:rPr>
              <a:t>LiAM</a:t>
            </a:r>
            <a:r>
              <a:rPr lang="en-US" sz="2200" b="1" dirty="0" smtClean="0">
                <a:solidFill>
                  <a:schemeClr val="bg1"/>
                </a:solidFill>
                <a:latin typeface="Century Gothic" charset="0"/>
                <a:cs typeface="Century Gothic" charset="0"/>
              </a:rPr>
              <a:t>?</a:t>
            </a:r>
          </a:p>
          <a:p>
            <a:pPr algn="r" eaLnBrk="1" hangingPunct="1"/>
            <a:endParaRPr lang="en-US" sz="2200" b="1" dirty="0">
              <a:solidFill>
                <a:schemeClr val="bg1"/>
              </a:solidFill>
              <a:latin typeface="Century Gothic" charset="0"/>
              <a:cs typeface="Century Gothic" charset="0"/>
            </a:endParaRPr>
          </a:p>
          <a:p>
            <a:pPr algn="r" eaLnBrk="1" hangingPunct="1"/>
            <a:r>
              <a:rPr lang="en-US" sz="2200" b="1" dirty="0" smtClean="0">
                <a:solidFill>
                  <a:schemeClr val="bg1"/>
                </a:solidFill>
                <a:latin typeface="Century Gothic" charset="0"/>
                <a:cs typeface="Century Gothic" charset="0"/>
              </a:rPr>
              <a:t>OAI-ORE</a:t>
            </a:r>
            <a:endParaRPr lang="en-US" sz="2200" b="1" dirty="0">
              <a:solidFill>
                <a:schemeClr val="bg1"/>
              </a:solidFill>
              <a:latin typeface="Century Gothic" charset="0"/>
              <a:cs typeface="Century Gothic" charset="0"/>
            </a:endParaRPr>
          </a:p>
        </p:txBody>
      </p:sp>
      <p:pic>
        <p:nvPicPr>
          <p:cNvPr id="2" name="Picture 1"/>
          <p:cNvPicPr>
            <a:picLocks noChangeAspect="1"/>
          </p:cNvPicPr>
          <p:nvPr/>
        </p:nvPicPr>
        <p:blipFill>
          <a:blip r:embed="rId3"/>
          <a:stretch>
            <a:fillRect/>
          </a:stretch>
        </p:blipFill>
        <p:spPr>
          <a:xfrm>
            <a:off x="4097900" y="1817124"/>
            <a:ext cx="4591990" cy="3196385"/>
          </a:xfrm>
          <a:prstGeom prst="rect">
            <a:avLst/>
          </a:prstGeom>
        </p:spPr>
      </p:pic>
      <p:pic>
        <p:nvPicPr>
          <p:cNvPr id="3" name="Picture 2"/>
          <p:cNvPicPr>
            <a:picLocks noChangeAspect="1"/>
          </p:cNvPicPr>
          <p:nvPr/>
        </p:nvPicPr>
        <p:blipFill>
          <a:blip r:embed="rId4"/>
          <a:stretch>
            <a:fillRect/>
          </a:stretch>
        </p:blipFill>
        <p:spPr>
          <a:xfrm>
            <a:off x="581835" y="3743438"/>
            <a:ext cx="3880877" cy="2933943"/>
          </a:xfrm>
          <a:prstGeom prst="rect">
            <a:avLst/>
          </a:prstGeom>
        </p:spPr>
      </p:pic>
      <p:pic>
        <p:nvPicPr>
          <p:cNvPr id="4" name="Picture 3"/>
          <p:cNvPicPr>
            <a:picLocks noChangeAspect="1"/>
          </p:cNvPicPr>
          <p:nvPr/>
        </p:nvPicPr>
        <p:blipFill>
          <a:blip r:embed="rId5"/>
          <a:stretch>
            <a:fillRect/>
          </a:stretch>
        </p:blipFill>
        <p:spPr>
          <a:xfrm>
            <a:off x="444991" y="2060602"/>
            <a:ext cx="1157677" cy="115767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6B4E37-76F6-C945-B4C6-22440B27C4DD}" type="slidenum">
              <a:rPr lang="en-US" sz="1400">
                <a:solidFill>
                  <a:srgbClr val="FFFFCC"/>
                </a:solidFill>
              </a:rPr>
              <a:pPr eaLnBrk="1" hangingPunct="1"/>
              <a:t>5</a:t>
            </a:fld>
            <a:endParaRPr lang="en-US" sz="1400"/>
          </a:p>
        </p:txBody>
      </p:sp>
      <p:sp>
        <p:nvSpPr>
          <p:cNvPr id="27650" name="Text Box 13"/>
          <p:cNvSpPr txBox="1">
            <a:spLocks noChangeArrowheads="1"/>
          </p:cNvSpPr>
          <p:nvPr/>
        </p:nvSpPr>
        <p:spPr bwMode="auto">
          <a:xfrm>
            <a:off x="325951" y="2311327"/>
            <a:ext cx="212248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200" b="1" dirty="0" smtClean="0">
                <a:solidFill>
                  <a:schemeClr val="bg1"/>
                </a:solidFill>
                <a:latin typeface="Century Gothic" charset="0"/>
                <a:cs typeface="Century Gothic" charset="0"/>
              </a:rPr>
              <a:t>A Whole New Landscape</a:t>
            </a:r>
          </a:p>
          <a:p>
            <a:pPr algn="r" eaLnBrk="1" hangingPunct="1"/>
            <a:r>
              <a:rPr lang="en-US" sz="1800" b="1" dirty="0" smtClean="0">
                <a:solidFill>
                  <a:schemeClr val="bg1"/>
                </a:solidFill>
                <a:latin typeface="Century Gothic" charset="0"/>
                <a:cs typeface="Century Gothic" charset="0"/>
              </a:rPr>
              <a:t> </a:t>
            </a:r>
            <a:endParaRPr lang="en-US" sz="1800" b="1" dirty="0">
              <a:solidFill>
                <a:schemeClr val="bg1"/>
              </a:solidFill>
              <a:latin typeface="Century Gothic" charset="0"/>
              <a:cs typeface="Century Gothic" charset="0"/>
            </a:endParaRPr>
          </a:p>
        </p:txBody>
      </p:sp>
      <p:pic>
        <p:nvPicPr>
          <p:cNvPr id="2" name="Picture 1" descr="annec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0676" y="1974460"/>
            <a:ext cx="5769648" cy="3827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FB225A-BD69-074D-8BF5-A75B5BA948F6}" type="slidenum">
              <a:rPr lang="en-US" sz="1400">
                <a:solidFill>
                  <a:srgbClr val="FFFFCC"/>
                </a:solidFill>
              </a:rPr>
              <a:pPr eaLnBrk="1" hangingPunct="1"/>
              <a:t>6</a:t>
            </a:fld>
            <a:endParaRPr lang="en-US" sz="1400"/>
          </a:p>
        </p:txBody>
      </p:sp>
      <p:sp>
        <p:nvSpPr>
          <p:cNvPr id="23554" name="Text Box 13"/>
          <p:cNvSpPr txBox="1">
            <a:spLocks noChangeArrowheads="1"/>
          </p:cNvSpPr>
          <p:nvPr/>
        </p:nvSpPr>
        <p:spPr bwMode="auto">
          <a:xfrm>
            <a:off x="139700" y="1765300"/>
            <a:ext cx="57546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b="1">
                <a:solidFill>
                  <a:schemeClr val="bg1"/>
                </a:solidFill>
                <a:latin typeface="Century Gothic" charset="0"/>
                <a:cs typeface="Century Gothic" charset="0"/>
              </a:rPr>
              <a:t>Old Tools in a New World: The Finding Aid</a:t>
            </a:r>
          </a:p>
          <a:p>
            <a:pPr algn="r" eaLnBrk="1" hangingPunct="1"/>
            <a:endParaRPr lang="en-US" sz="1800" b="1">
              <a:solidFill>
                <a:schemeClr val="bg1"/>
              </a:solidFill>
              <a:latin typeface="Century Gothic" charset="0"/>
              <a:cs typeface="Century Gothic" charset="0"/>
            </a:endParaRPr>
          </a:p>
          <a:p>
            <a:pPr algn="r" eaLnBrk="1" hangingPunct="1"/>
            <a:endParaRPr lang="en-US" sz="1800" b="1">
              <a:solidFill>
                <a:schemeClr val="bg1"/>
              </a:solidFill>
              <a:latin typeface="Century Gothic" charset="0"/>
              <a:cs typeface="Century Gothic" charset="0"/>
            </a:endParaRPr>
          </a:p>
        </p:txBody>
      </p:sp>
      <p:pic>
        <p:nvPicPr>
          <p:cNvPr id="23555" name="Picture 1" descr="Screen Shot 2013-03-31 at 5.26.38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2188" y="2441575"/>
            <a:ext cx="7754937"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0963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D24A41-986E-AC4A-9175-20513A297FF3}" type="slidenum">
              <a:rPr lang="en-US" sz="1400">
                <a:solidFill>
                  <a:srgbClr val="FFFFCC"/>
                </a:solidFill>
              </a:rPr>
              <a:pPr eaLnBrk="1" hangingPunct="1"/>
              <a:t>7</a:t>
            </a:fld>
            <a:endParaRPr lang="en-US" sz="1400"/>
          </a:p>
        </p:txBody>
      </p:sp>
      <p:sp>
        <p:nvSpPr>
          <p:cNvPr id="25602" name="Text Box 13"/>
          <p:cNvSpPr txBox="1">
            <a:spLocks noChangeArrowheads="1"/>
          </p:cNvSpPr>
          <p:nvPr/>
        </p:nvSpPr>
        <p:spPr bwMode="auto">
          <a:xfrm>
            <a:off x="676275" y="2201863"/>
            <a:ext cx="212248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200" b="1" dirty="0" smtClean="0">
                <a:solidFill>
                  <a:schemeClr val="bg1"/>
                </a:solidFill>
                <a:latin typeface="Century Gothic" charset="0"/>
                <a:cs typeface="Century Gothic" charset="0"/>
              </a:rPr>
              <a:t>Finding Aid Strengths</a:t>
            </a:r>
          </a:p>
          <a:p>
            <a:pPr algn="r" eaLnBrk="1" hangingPunct="1"/>
            <a:endParaRPr lang="en-US" sz="2200" b="1" dirty="0">
              <a:solidFill>
                <a:schemeClr val="bg1"/>
              </a:solidFill>
              <a:latin typeface="Century Gothic" charset="0"/>
              <a:cs typeface="Century Gothic" charset="0"/>
            </a:endParaRPr>
          </a:p>
          <a:p>
            <a:pPr algn="r" eaLnBrk="1" hangingPunct="1"/>
            <a:r>
              <a:rPr lang="en-US" sz="2200" b="1" dirty="0" smtClean="0">
                <a:solidFill>
                  <a:schemeClr val="bg1"/>
                </a:solidFill>
                <a:latin typeface="Century Gothic" charset="0"/>
                <a:cs typeface="Century Gothic" charset="0"/>
              </a:rPr>
              <a:t>Hierarchy</a:t>
            </a:r>
            <a:endParaRPr lang="en-US" sz="2200" b="1" dirty="0">
              <a:solidFill>
                <a:schemeClr val="bg1"/>
              </a:solidFill>
              <a:latin typeface="Century Gothic" charset="0"/>
              <a:cs typeface="Century Gothic" charset="0"/>
            </a:endParaRPr>
          </a:p>
        </p:txBody>
      </p:sp>
      <p:pic>
        <p:nvPicPr>
          <p:cNvPr id="4" name="Picture 15"/>
          <p:cNvPicPr>
            <a:picLocks noChangeAspect="1" noChangeArrowheads="1"/>
          </p:cNvPicPr>
          <p:nvPr/>
        </p:nvPicPr>
        <p:blipFill>
          <a:blip r:embed="rId3"/>
          <a:srcRect/>
          <a:stretch>
            <a:fillRect/>
          </a:stretch>
        </p:blipFill>
        <p:spPr bwMode="auto">
          <a:xfrm>
            <a:off x="3627038" y="1752600"/>
            <a:ext cx="3322637" cy="4851400"/>
          </a:xfrm>
          <a:prstGeom prst="rect">
            <a:avLst/>
          </a:prstGeom>
          <a:noFill/>
          <a:ln w="9525">
            <a:noFill/>
            <a:miter lim="800000"/>
            <a:headEnd/>
            <a:tailEnd/>
          </a:ln>
        </p:spPr>
      </p:pic>
    </p:spTree>
    <p:extLst>
      <p:ext uri="{BB962C8B-B14F-4D97-AF65-F5344CB8AC3E}">
        <p14:creationId xmlns:p14="http://schemas.microsoft.com/office/powerpoint/2010/main" val="25546507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D24A41-986E-AC4A-9175-20513A297FF3}" type="slidenum">
              <a:rPr lang="en-US" sz="1400">
                <a:solidFill>
                  <a:srgbClr val="FFFFCC"/>
                </a:solidFill>
              </a:rPr>
              <a:pPr eaLnBrk="1" hangingPunct="1"/>
              <a:t>8</a:t>
            </a:fld>
            <a:endParaRPr lang="en-US" sz="1400"/>
          </a:p>
        </p:txBody>
      </p:sp>
      <p:sp>
        <p:nvSpPr>
          <p:cNvPr id="25602" name="Text Box 13"/>
          <p:cNvSpPr txBox="1">
            <a:spLocks noChangeArrowheads="1"/>
          </p:cNvSpPr>
          <p:nvPr/>
        </p:nvSpPr>
        <p:spPr bwMode="auto">
          <a:xfrm>
            <a:off x="676275" y="2201863"/>
            <a:ext cx="212248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200" b="1" dirty="0" smtClean="0">
                <a:solidFill>
                  <a:schemeClr val="bg1"/>
                </a:solidFill>
                <a:latin typeface="Century Gothic" charset="0"/>
                <a:cs typeface="Century Gothic" charset="0"/>
              </a:rPr>
              <a:t>Finding Aid Strengths</a:t>
            </a:r>
          </a:p>
          <a:p>
            <a:pPr algn="r" eaLnBrk="1" hangingPunct="1"/>
            <a:endParaRPr lang="en-US" sz="2200" b="1" dirty="0">
              <a:solidFill>
                <a:schemeClr val="bg1"/>
              </a:solidFill>
              <a:latin typeface="Century Gothic" charset="0"/>
              <a:cs typeface="Century Gothic" charset="0"/>
            </a:endParaRPr>
          </a:p>
          <a:p>
            <a:pPr algn="r" eaLnBrk="1" hangingPunct="1"/>
            <a:r>
              <a:rPr lang="en-US" sz="2200" b="1" dirty="0" smtClean="0">
                <a:solidFill>
                  <a:schemeClr val="bg1"/>
                </a:solidFill>
                <a:latin typeface="Century Gothic" charset="0"/>
                <a:cs typeface="Century Gothic" charset="0"/>
              </a:rPr>
              <a:t>Archivist Expertise</a:t>
            </a:r>
          </a:p>
        </p:txBody>
      </p:sp>
      <p:pic>
        <p:nvPicPr>
          <p:cNvPr id="2" name="Picture 1" descr="la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3619" y="1926589"/>
            <a:ext cx="4417360" cy="4159681"/>
          </a:xfrm>
          <a:prstGeom prst="rect">
            <a:avLst/>
          </a:prstGeom>
        </p:spPr>
      </p:pic>
    </p:spTree>
    <p:extLst>
      <p:ext uri="{BB962C8B-B14F-4D97-AF65-F5344CB8AC3E}">
        <p14:creationId xmlns:p14="http://schemas.microsoft.com/office/powerpoint/2010/main" val="23666223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0E0B28-18AF-0C46-9F2A-9382234AF87F}" type="slidenum">
              <a:rPr lang="en-US" sz="1400">
                <a:solidFill>
                  <a:srgbClr val="FFFFCC"/>
                </a:solidFill>
              </a:rPr>
              <a:pPr eaLnBrk="1" hangingPunct="1"/>
              <a:t>9</a:t>
            </a:fld>
            <a:endParaRPr lang="en-US" sz="1400"/>
          </a:p>
        </p:txBody>
      </p:sp>
      <p:sp>
        <p:nvSpPr>
          <p:cNvPr id="39938" name="Text Box 13"/>
          <p:cNvSpPr txBox="1">
            <a:spLocks noChangeArrowheads="1"/>
          </p:cNvSpPr>
          <p:nvPr/>
        </p:nvSpPr>
        <p:spPr bwMode="auto">
          <a:xfrm>
            <a:off x="0" y="1944688"/>
            <a:ext cx="2299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200" b="1" dirty="0" smtClean="0">
                <a:solidFill>
                  <a:schemeClr val="bg1"/>
                </a:solidFill>
                <a:latin typeface="Century Gothic" charset="0"/>
                <a:cs typeface="Century Gothic" charset="0"/>
              </a:rPr>
              <a:t>Working</a:t>
            </a:r>
          </a:p>
          <a:p>
            <a:pPr algn="r" eaLnBrk="1" hangingPunct="1"/>
            <a:r>
              <a:rPr lang="en-US" sz="2200" b="1" dirty="0" smtClean="0">
                <a:solidFill>
                  <a:schemeClr val="bg1"/>
                </a:solidFill>
                <a:latin typeface="Century Gothic" charset="0"/>
                <a:cs typeface="Century Gothic" charset="0"/>
              </a:rPr>
              <a:t> Group</a:t>
            </a:r>
          </a:p>
          <a:p>
            <a:pPr algn="r" eaLnBrk="1" hangingPunct="1"/>
            <a:r>
              <a:rPr lang="en-US" sz="2200" b="1" dirty="0" smtClean="0">
                <a:solidFill>
                  <a:schemeClr val="bg1"/>
                </a:solidFill>
                <a:latin typeface="Century Gothic" charset="0"/>
                <a:cs typeface="Century Gothic" charset="0"/>
              </a:rPr>
              <a:t> Meeting</a:t>
            </a:r>
          </a:p>
          <a:p>
            <a:pPr algn="r" eaLnBrk="1" hangingPunct="1"/>
            <a:endParaRPr lang="en-US" sz="2200" b="1" dirty="0">
              <a:solidFill>
                <a:schemeClr val="bg1"/>
              </a:solidFill>
              <a:latin typeface="Century Gothic" charset="0"/>
              <a:cs typeface="Century Gothic" charset="0"/>
            </a:endParaRPr>
          </a:p>
          <a:p>
            <a:pPr algn="r" eaLnBrk="1" hangingPunct="1"/>
            <a:r>
              <a:rPr lang="en-US" sz="2200" b="1" dirty="0" smtClean="0">
                <a:solidFill>
                  <a:schemeClr val="bg1"/>
                </a:solidFill>
                <a:latin typeface="Century Gothic" charset="0"/>
                <a:cs typeface="Century Gothic" charset="0"/>
              </a:rPr>
              <a:t>December</a:t>
            </a:r>
          </a:p>
          <a:p>
            <a:pPr algn="r" eaLnBrk="1" hangingPunct="1"/>
            <a:r>
              <a:rPr lang="en-US" sz="2200" b="1" dirty="0" smtClean="0">
                <a:solidFill>
                  <a:schemeClr val="bg1"/>
                </a:solidFill>
                <a:latin typeface="Century Gothic" charset="0"/>
                <a:cs typeface="Century Gothic" charset="0"/>
              </a:rPr>
              <a:t> 2012</a:t>
            </a:r>
          </a:p>
          <a:p>
            <a:pPr algn="r" eaLnBrk="1" hangingPunct="1"/>
            <a:endParaRPr lang="en-US" sz="2200" b="1" dirty="0">
              <a:solidFill>
                <a:schemeClr val="bg1"/>
              </a:solidFill>
              <a:latin typeface="Century Gothic" charset="0"/>
              <a:cs typeface="Century Gothic" charset="0"/>
            </a:endParaRPr>
          </a:p>
          <a:p>
            <a:pPr algn="r" eaLnBrk="1" hangingPunct="1"/>
            <a:r>
              <a:rPr lang="en-US" sz="2200" b="1" dirty="0" smtClean="0">
                <a:solidFill>
                  <a:schemeClr val="bg1"/>
                </a:solidFill>
                <a:latin typeface="Century Gothic" charset="0"/>
                <a:cs typeface="Century Gothic" charset="0"/>
              </a:rPr>
              <a:t>Day 1: Understanding Challenges</a:t>
            </a:r>
            <a:endParaRPr lang="en-US" sz="2200" b="1" dirty="0">
              <a:solidFill>
                <a:schemeClr val="bg1"/>
              </a:solidFill>
              <a:latin typeface="Century Gothic" charset="0"/>
              <a:cs typeface="Century Gothic"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t="9453" r="3369" b="3366"/>
          <a:stretch>
            <a:fillRect/>
          </a:stretch>
        </p:blipFill>
        <p:spPr bwMode="auto">
          <a:xfrm>
            <a:off x="2906713" y="2120900"/>
            <a:ext cx="5829300" cy="386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19714</TotalTime>
  <Words>1699</Words>
  <Application>Microsoft Macintosh PowerPoint</Application>
  <PresentationFormat>On-screen Show (4:3)</PresentationFormat>
  <Paragraphs>294</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Tufts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ewilcz01</dc:creator>
  <cp:lastModifiedBy>Anne Sauer</cp:lastModifiedBy>
  <cp:revision>296</cp:revision>
  <cp:lastPrinted>2009-03-31T11:03:31Z</cp:lastPrinted>
  <dcterms:created xsi:type="dcterms:W3CDTF">2009-03-24T14:47:42Z</dcterms:created>
  <dcterms:modified xsi:type="dcterms:W3CDTF">2013-08-13T15:21:09Z</dcterms:modified>
</cp:coreProperties>
</file>