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3" r:id="rId2"/>
    <p:sldId id="355" r:id="rId3"/>
    <p:sldId id="331" r:id="rId4"/>
    <p:sldId id="332" r:id="rId5"/>
    <p:sldId id="333" r:id="rId6"/>
    <p:sldId id="334" r:id="rId7"/>
    <p:sldId id="335" r:id="rId8"/>
    <p:sldId id="337" r:id="rId9"/>
    <p:sldId id="328" r:id="rId10"/>
    <p:sldId id="339" r:id="rId11"/>
    <p:sldId id="358" r:id="rId12"/>
    <p:sldId id="329" r:id="rId13"/>
    <p:sldId id="359" r:id="rId14"/>
    <p:sldId id="363" r:id="rId15"/>
    <p:sldId id="343" r:id="rId16"/>
    <p:sldId id="357" r:id="rId17"/>
    <p:sldId id="364" r:id="rId18"/>
    <p:sldId id="330" r:id="rId19"/>
    <p:sldId id="362" r:id="rId20"/>
    <p:sldId id="345" r:id="rId21"/>
    <p:sldId id="340" r:id="rId22"/>
    <p:sldId id="348" r:id="rId23"/>
    <p:sldId id="349" r:id="rId24"/>
    <p:sldId id="366" r:id="rId25"/>
    <p:sldId id="342" r:id="rId26"/>
    <p:sldId id="368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72" autoAdjust="0"/>
  </p:normalViewPr>
  <p:slideViewPr>
    <p:cSldViewPr snapToGrid="0">
      <p:cViewPr varScale="1">
        <p:scale>
          <a:sx n="87" d="100"/>
          <a:sy n="87" d="100"/>
        </p:scale>
        <p:origin x="-1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5B7AD-357E-C148-A3AE-75F128EFBAA6}" type="datetimeFigureOut">
              <a:rPr lang="en-US" smtClean="0"/>
              <a:t>8/14/13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2DB4C-F0B4-B44E-9BD2-98A0CBB9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7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Eliot</a:t>
            </a:r>
            <a:r>
              <a:rPr lang="en-US" baseline="0" dirty="0" smtClean="0"/>
              <a:t> Wilczek</a:t>
            </a:r>
          </a:p>
          <a:p>
            <a:r>
              <a:rPr lang="en-US" baseline="0" dirty="0" smtClean="0"/>
              <a:t>Doctoral student, Simmons</a:t>
            </a:r>
          </a:p>
          <a:p>
            <a:r>
              <a:rPr lang="en-US" baseline="0" dirty="0" smtClean="0"/>
              <a:t>RM, Tufts</a:t>
            </a:r>
          </a:p>
          <a:p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DB4C-F0B4-B44E-9BD2-98A0CBB9B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5DF0-4E70-B949-A976-3B56AE40DF13}" type="datetimeFigureOut">
              <a:rPr lang="en-US" smtClean="0"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E70-3414-584D-B2AB-43112DDC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5DF0-4E70-B949-A976-3B56AE40DF13}" type="datetimeFigureOut">
              <a:rPr lang="en-US" smtClean="0"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E70-3414-584D-B2AB-43112DDC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5DF0-4E70-B949-A976-3B56AE40DF13}" type="datetimeFigureOut">
              <a:rPr lang="en-US" smtClean="0"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E70-3414-584D-B2AB-43112DDC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9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5DF0-4E70-B949-A976-3B56AE40DF13}" type="datetimeFigureOut">
              <a:rPr lang="en-US" smtClean="0"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E70-3414-584D-B2AB-43112DDC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5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5DF0-4E70-B949-A976-3B56AE40DF13}" type="datetimeFigureOut">
              <a:rPr lang="en-US" smtClean="0"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E70-3414-584D-B2AB-43112DDC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5DF0-4E70-B949-A976-3B56AE40DF13}" type="datetimeFigureOut">
              <a:rPr lang="en-US" smtClean="0"/>
              <a:t>8/14/13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E70-3414-584D-B2AB-43112DDC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8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5DF0-4E70-B949-A976-3B56AE40DF13}" type="datetimeFigureOut">
              <a:rPr lang="en-US" smtClean="0"/>
              <a:t>8/14/13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E70-3414-584D-B2AB-43112DDC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2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5DF0-4E70-B949-A976-3B56AE40DF13}" type="datetimeFigureOut">
              <a:rPr lang="en-US" smtClean="0"/>
              <a:t>8/14/13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E70-3414-584D-B2AB-43112DDC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0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5DF0-4E70-B949-A976-3B56AE40DF13}" type="datetimeFigureOut">
              <a:rPr lang="en-US" smtClean="0"/>
              <a:t>8/14/13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E70-3414-584D-B2AB-43112DDC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4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5DF0-4E70-B949-A976-3B56AE40DF13}" type="datetimeFigureOut">
              <a:rPr lang="en-US" smtClean="0"/>
              <a:t>8/14/13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E70-3414-584D-B2AB-43112DDC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7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5DF0-4E70-B949-A976-3B56AE40DF13}" type="datetimeFigureOut">
              <a:rPr lang="en-US" smtClean="0"/>
              <a:t>8/14/13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E70-3414-584D-B2AB-43112DDC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8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D5DF0-4E70-B949-A976-3B56AE40DF13}" type="datetimeFigureOut">
              <a:rPr lang="en-US" smtClean="0"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9CE70-3414-584D-B2AB-43112DDC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035028_whit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399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4653" y="143473"/>
            <a:ext cx="67877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Arial Black"/>
                <a:cs typeface="Arial Black"/>
              </a:rPr>
              <a:t>The Wicked Problem of Documenting </a:t>
            </a:r>
            <a:endParaRPr lang="en-US" sz="3200" dirty="0" smtClean="0">
              <a:latin typeface="Arial Black"/>
              <a:cs typeface="Arial Black"/>
            </a:endParaRPr>
          </a:p>
          <a:p>
            <a:pPr algn="r"/>
            <a:r>
              <a:rPr lang="en-US" sz="3200" dirty="0" smtClean="0">
                <a:latin typeface="Arial Black"/>
                <a:cs typeface="Arial Black"/>
              </a:rPr>
              <a:t>Armed Conflict</a:t>
            </a:r>
          </a:p>
          <a:p>
            <a:pPr algn="r"/>
            <a:r>
              <a:rPr lang="en-US" sz="3200" b="1" dirty="0">
                <a:latin typeface="Arial"/>
                <a:cs typeface="Arial"/>
              </a:rPr>
              <a:t>An Analysis of US Advisor Province Reports in the </a:t>
            </a:r>
            <a:endParaRPr lang="en-US" sz="3200" b="1" dirty="0" smtClean="0">
              <a:latin typeface="Arial"/>
              <a:cs typeface="Arial"/>
            </a:endParaRPr>
          </a:p>
          <a:p>
            <a:pPr algn="r"/>
            <a:r>
              <a:rPr lang="en-US" sz="3200" b="1" smtClean="0">
                <a:latin typeface="Arial"/>
                <a:cs typeface="Arial"/>
              </a:rPr>
              <a:t>Vietnam War</a:t>
            </a:r>
            <a:endParaRPr lang="en-US" sz="3200" b="1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0799" y="5793136"/>
            <a:ext cx="909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Arial"/>
                <a:cs typeface="Arial"/>
              </a:rPr>
              <a:t>Eliot Wilczek </a:t>
            </a:r>
            <a:r>
              <a:rPr lang="en-US" sz="2400" dirty="0" smtClean="0">
                <a:latin typeface="Arial"/>
                <a:cs typeface="Arial"/>
              </a:rPr>
              <a:t>Simmons College | Tufts University</a:t>
            </a:r>
            <a:endParaRPr lang="en-US" sz="2400" b="1" dirty="0" smtClean="0">
              <a:latin typeface="Arial"/>
              <a:cs typeface="Arial"/>
            </a:endParaRPr>
          </a:p>
          <a:p>
            <a:pPr algn="r"/>
            <a:r>
              <a:rPr lang="en-US" sz="2400" b="1" dirty="0" smtClean="0">
                <a:latin typeface="Arial"/>
                <a:cs typeface="Arial"/>
              </a:rPr>
              <a:t>SAA 2013 Research Forum </a:t>
            </a:r>
            <a:r>
              <a:rPr lang="en-US" sz="2400" dirty="0" smtClean="0">
                <a:latin typeface="Arial"/>
                <a:cs typeface="Arial"/>
              </a:rPr>
              <a:t>New Orleans </a:t>
            </a:r>
            <a:r>
              <a:rPr lang="en-US" sz="2400" i="1" dirty="0" smtClean="0">
                <a:latin typeface="Arial"/>
                <a:cs typeface="Arial"/>
              </a:rPr>
              <a:t>August 13, 2013</a:t>
            </a:r>
          </a:p>
        </p:txBody>
      </p:sp>
    </p:spTree>
    <p:extLst>
      <p:ext uri="{BB962C8B-B14F-4D97-AF65-F5344CB8AC3E}">
        <p14:creationId xmlns:p14="http://schemas.microsoft.com/office/powerpoint/2010/main" val="401561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-1" y="1717192"/>
            <a:ext cx="3146009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4027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Case Study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10" name="Picture 9" descr="image0000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57" y="1675067"/>
            <a:ext cx="2842907" cy="4668910"/>
          </a:xfrm>
          <a:prstGeom prst="rect">
            <a:avLst/>
          </a:prstGeom>
        </p:spPr>
      </p:pic>
      <p:pic>
        <p:nvPicPr>
          <p:cNvPr id="12" name="Picture 11" descr="image0000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10" y="3838272"/>
            <a:ext cx="2297894" cy="250206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331858" y="4889769"/>
            <a:ext cx="1415814" cy="0"/>
          </a:xfrm>
          <a:prstGeom prst="line">
            <a:avLst/>
          </a:prstGeom>
          <a:ln w="1016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91389" y="4874511"/>
            <a:ext cx="0" cy="1469466"/>
          </a:xfrm>
          <a:prstGeom prst="line">
            <a:avLst/>
          </a:prstGeom>
          <a:ln w="1016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47229" y="6299324"/>
            <a:ext cx="1911947" cy="5852"/>
          </a:xfrm>
          <a:prstGeom prst="line">
            <a:avLst/>
          </a:prstGeom>
          <a:ln w="1016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508736" y="3600450"/>
            <a:ext cx="14" cy="2735734"/>
          </a:xfrm>
          <a:prstGeom prst="line">
            <a:avLst/>
          </a:prstGeom>
          <a:ln w="1016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64300" y="3650071"/>
            <a:ext cx="2504869" cy="2103"/>
          </a:xfrm>
          <a:prstGeom prst="line">
            <a:avLst/>
          </a:prstGeom>
          <a:ln w="1016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1325" y="1656835"/>
            <a:ext cx="2386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South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Vietnam </a:t>
            </a:r>
            <a:endParaRPr lang="en-US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1123" y="4155001"/>
            <a:ext cx="1382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 Black"/>
                <a:cs typeface="Arial Black"/>
              </a:rPr>
              <a:t>III Corps </a:t>
            </a:r>
            <a:endParaRPr lang="en-US" i="1" dirty="0"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8204" y="3276462"/>
            <a:ext cx="1382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 Black"/>
                <a:cs typeface="Arial Black"/>
              </a:rPr>
              <a:t>II Corps </a:t>
            </a:r>
            <a:endParaRPr lang="en-US" i="1" dirty="0">
              <a:latin typeface="Arial Black"/>
              <a:cs typeface="Arial Blac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3145" y="2456040"/>
            <a:ext cx="1382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 Black"/>
                <a:cs typeface="Arial Black"/>
              </a:rPr>
              <a:t>I Corps </a:t>
            </a:r>
            <a:endParaRPr lang="en-US" i="1" dirty="0">
              <a:latin typeface="Arial Black"/>
              <a:cs typeface="Arial Blac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33274" y="5939239"/>
            <a:ext cx="1382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/>
                <a:cs typeface="Arial Black"/>
              </a:rPr>
              <a:t>IV Corps </a:t>
            </a:r>
            <a:endParaRPr lang="en-US" i="1" dirty="0">
              <a:latin typeface="Arial Black"/>
              <a:cs typeface="Arial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99858" y="5643597"/>
            <a:ext cx="199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/>
                <a:cs typeface="Arial"/>
              </a:rPr>
              <a:t>IV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Corps </a:t>
            </a:r>
          </a:p>
          <a:p>
            <a:pPr algn="r"/>
            <a:r>
              <a:rPr lang="en-US" sz="2000" b="1" dirty="0" err="1" smtClean="0">
                <a:latin typeface="Arial"/>
                <a:cs typeface="Arial"/>
              </a:rPr>
              <a:t>Phong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b="1" dirty="0" err="1" smtClean="0">
                <a:latin typeface="Arial"/>
                <a:cs typeface="Arial"/>
              </a:rPr>
              <a:t>Dinh</a:t>
            </a:r>
            <a:endParaRPr lang="en-US" b="1" i="1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1665" y="1604976"/>
            <a:ext cx="292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Phong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Dinh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in Geographical Context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6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-1" y="1717192"/>
            <a:ext cx="3146009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Not sample of all province reports</a:t>
            </a:r>
          </a:p>
          <a:p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Transferrable lessons for 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theory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&amp; frameworks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Not generalizable to broader population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Case Study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339315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Object of Study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50 Province Reports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Codebook developed</a:t>
            </a:r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Literature 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&amp;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terative examination of reports </a:t>
            </a:r>
            <a:endParaRPr lang="en-US" sz="20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Unit of coding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Province Report Sentences  </a:t>
            </a:r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Content Analysis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-1" y="1717192"/>
            <a:ext cx="3146009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5106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43036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Research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technique for making replicable and valid inferences from texts (or other meaningful matter) to the contexts of their use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Klaus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Krippendorff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Content Analysis, An Introduction to Its Methodology,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000" baseline="30000" dirty="0" smtClean="0">
                <a:solidFill>
                  <a:schemeClr val="bg1"/>
                </a:solidFill>
                <a:latin typeface="Arial"/>
                <a:cs typeface="Arial"/>
              </a:rPr>
              <a:t>rd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ed. (Sage: Los Angeles) 2013.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Content Analysis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-1" y="1717192"/>
            <a:ext cx="3146009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02353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43036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Communicated content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Creator &amp; Recipient 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Researcher brings 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nalytical framework to texts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Content Analysis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-1" y="1717192"/>
            <a:ext cx="3146009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365652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Structure</a:t>
            </a:r>
            <a:endParaRPr lang="en-US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Report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Sections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Codebook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-1" y="1717192"/>
            <a:ext cx="3146009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92325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Content</a:t>
            </a:r>
            <a:endParaRPr lang="en-US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Entities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Insurgents / GVN / Civilian / US / 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None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Codebook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-1" y="1717192"/>
            <a:ext cx="3146009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36167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Content </a:t>
            </a:r>
            <a:endParaRPr lang="en-US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Entities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Insurgents / GVN / Civilian / US / 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None</a:t>
            </a:r>
          </a:p>
          <a:p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Focused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Topics: Entities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Insurgents </a:t>
            </a:r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/ Civilians </a:t>
            </a:r>
          </a:p>
          <a:p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Focused Topics: Programs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 err="1" smtClean="0">
                <a:solidFill>
                  <a:schemeClr val="bg1"/>
                </a:solidFill>
                <a:latin typeface="Arial"/>
                <a:cs typeface="Arial"/>
              </a:rPr>
              <a:t>Chieu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Hoi / Phoenix / RF &amp; PF</a:t>
            </a:r>
          </a:p>
          <a:p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Codebook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-1" y="1717192"/>
            <a:ext cx="3146009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90148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-1" y="2402227"/>
            <a:ext cx="3146008" cy="868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societal challenges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complex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vitally important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ill defined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rely upon elusive political judgment 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for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resolution.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  <a:p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Horst W. J.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Rittel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and Melvin M. Webber, “Dilemmas in a General Theory of Planning,” </a:t>
            </a:r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Policy Sciences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4 (1973): 155–169.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697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Wicked Problems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458729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escribing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closely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tied to 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conceptualizing 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problems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easured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indicators 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closely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linked 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perceived sources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problems/solutions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onceptualization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of an insurgency 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shapes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how it is measured.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697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Wicked Problems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-1" y="2402227"/>
            <a:ext cx="3146008" cy="868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352102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-3" y="1053412"/>
            <a:ext cx="3146013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38819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Dissertation Proposal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In Progress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How organizations document complex environments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Case Study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Monthly province reports 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US province 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advisors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Vietnam War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950" y="950496"/>
            <a:ext cx="2580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Overview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9552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697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Programs </a:t>
            </a:r>
            <a:r>
              <a:rPr lang="en-US" sz="2200" dirty="0">
                <a:solidFill>
                  <a:schemeClr val="bg1"/>
                </a:solidFill>
                <a:latin typeface="Arial Black"/>
                <a:cs typeface="Arial Black"/>
              </a:rPr>
              <a:t>not People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  <a:p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3311" y="1461770"/>
            <a:ext cx="50564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1. Overall Status of the Pacification Effort 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2. Priority Pacification Programs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  a. Improve Territorial Security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     (1) Enemy Situation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     (2) Friendly Situation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 dirty="0">
                <a:solidFill>
                  <a:srgbClr val="FFFF00"/>
                </a:solidFill>
                <a:latin typeface="Arial Black"/>
                <a:cs typeface="Arial Black"/>
              </a:rPr>
              <a:t>    (3) Status of RF/PF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 dirty="0">
                <a:solidFill>
                  <a:srgbClr val="FFFF00"/>
                </a:solidFill>
                <a:latin typeface="Arial Black"/>
                <a:cs typeface="Arial Black"/>
              </a:rPr>
              <a:t>    (4) Status of National Police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500" dirty="0">
                <a:solidFill>
                  <a:srgbClr val="FFFF00"/>
                </a:solidFill>
                <a:latin typeface="Arial Black"/>
                <a:cs typeface="Arial Black"/>
              </a:rPr>
              <a:t> b. Protect the People from Terrorism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5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500" dirty="0">
                <a:solidFill>
                  <a:srgbClr val="FFFF00"/>
                </a:solidFill>
                <a:latin typeface="Arial Black"/>
                <a:cs typeface="Arial Black"/>
              </a:rPr>
              <a:t>c. Improve and Expand PSDF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  d. Improve Local Administration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r>
              <a:rPr lang="en-US" sz="1500" dirty="0">
                <a:solidFill>
                  <a:srgbClr val="FFFF00"/>
                </a:solidFill>
                <a:latin typeface="Arial Black"/>
                <a:cs typeface="Arial Black"/>
              </a:rPr>
              <a:t>e. Greater National Unity</a:t>
            </a:r>
          </a:p>
          <a:p>
            <a:r>
              <a:rPr lang="en-US" sz="1500" dirty="0">
                <a:solidFill>
                  <a:srgbClr val="FFFF00"/>
                </a:solidFill>
                <a:latin typeface="Arial"/>
                <a:cs typeface="Arial"/>
              </a:rPr>
              <a:t>   </a:t>
            </a:r>
            <a:r>
              <a:rPr lang="en-US" sz="1500" dirty="0">
                <a:solidFill>
                  <a:srgbClr val="FFFF00"/>
                </a:solidFill>
                <a:latin typeface="Arial Black"/>
                <a:cs typeface="Arial Black"/>
              </a:rPr>
              <a:t>f. Brighter Life for War Victims</a:t>
            </a:r>
          </a:p>
          <a:p>
            <a:r>
              <a:rPr lang="en-US" sz="1500" dirty="0">
                <a:solidFill>
                  <a:srgbClr val="FFFF00"/>
                </a:solidFill>
                <a:latin typeface="Arial"/>
                <a:cs typeface="Arial"/>
              </a:rPr>
              <a:t>   </a:t>
            </a:r>
            <a:r>
              <a:rPr lang="en-US" sz="1500" dirty="0">
                <a:solidFill>
                  <a:srgbClr val="FFFF00"/>
                </a:solidFill>
                <a:latin typeface="Arial Black"/>
                <a:cs typeface="Arial Black"/>
              </a:rPr>
              <a:t>g. People's Information</a:t>
            </a:r>
          </a:p>
          <a:p>
            <a:r>
              <a:rPr lang="en-US" sz="1500" dirty="0">
                <a:solidFill>
                  <a:srgbClr val="FFFF00"/>
                </a:solidFill>
                <a:latin typeface="Arial"/>
                <a:cs typeface="Arial"/>
              </a:rPr>
              <a:t>   </a:t>
            </a:r>
            <a:r>
              <a:rPr lang="en-US" sz="1500" dirty="0">
                <a:solidFill>
                  <a:srgbClr val="FFFF00"/>
                </a:solidFill>
                <a:latin typeface="Arial Black"/>
                <a:cs typeface="Arial Black"/>
              </a:rPr>
              <a:t>h. Prosperity for All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3. Future Problems and Projections</a:t>
            </a: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4. Required 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4176" y="5302813"/>
            <a:ext cx="3359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Section Headers</a:t>
            </a:r>
          </a:p>
          <a:p>
            <a:pPr algn="r"/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Monthly Province Report</a:t>
            </a:r>
          </a:p>
          <a:p>
            <a:pPr algn="r"/>
            <a:r>
              <a:rPr lang="en-US" i="1" dirty="0" err="1" smtClean="0">
                <a:solidFill>
                  <a:schemeClr val="bg1"/>
                </a:solidFill>
                <a:latin typeface="Arial"/>
                <a:cs typeface="Arial"/>
              </a:rPr>
              <a:t>Phong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Arial"/>
                <a:cs typeface="Arial"/>
              </a:rPr>
              <a:t>Dinh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 Province</a:t>
            </a:r>
          </a:p>
          <a:p>
            <a:pPr algn="r"/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February 1970</a:t>
            </a:r>
            <a:endParaRPr lang="en-US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-1" y="2402227"/>
            <a:ext cx="3146008" cy="868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3968068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Self-interest of advisors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"In many instances they [monthly province reports] appear to be justifications for the existence of the advisory team rather than an information document of the entire effort.”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Delta Military Assistance Command, Headquarters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CORDS IV Corps Directive No. 73-69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Monthly Province Reports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14 May 1969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697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Political Actors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  <a:p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-1" y="2402227"/>
            <a:ext cx="3146008" cy="868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73039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nternal logic of US &amp; GVN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ill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-suited for the war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James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Gibson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The Perfect War: </a:t>
            </a:r>
            <a:endParaRPr lang="en-US" sz="20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 err="1" smtClean="0">
                <a:solidFill>
                  <a:schemeClr val="bg1"/>
                </a:solidFill>
                <a:latin typeface="Arial"/>
                <a:cs typeface="Arial"/>
              </a:rPr>
              <a:t>Technowar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in Vietnam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Jeffery Race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War Comes to Long An: </a:t>
            </a:r>
            <a:endParaRPr lang="en-US" sz="20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Revolutionary </a:t>
            </a:r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Conflict in a </a:t>
            </a:r>
            <a:endParaRPr lang="en-US" sz="20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Vietnamese Province</a:t>
            </a:r>
            <a:endParaRPr lang="en-US" sz="20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697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Conceptualization of War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-1" y="2402227"/>
            <a:ext cx="3146008" cy="868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242929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Wicked problems as a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conceptual frame for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tudy of recordkeeping behavior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Conceptualization of problems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as factor shaping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recordkeeping behavior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697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Significance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-1" y="2402227"/>
            <a:ext cx="3146008" cy="868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3319581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Iraq and Afghanistan Wars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International Aid / Post-conflict societies </a:t>
            </a:r>
          </a:p>
          <a:p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Measuring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inputs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vs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outputs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697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Significance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-1" y="2402227"/>
            <a:ext cx="3146008" cy="868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201821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Supporting Operational Questions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What did the rules for creating monthly province reports ask US province advisors to document?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What did US advisors actually document in these monthly province reports?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What was the difference between the prescribed and actual creation of these monthly province reports?</a:t>
            </a:r>
          </a:p>
          <a:p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Results Chapter</a:t>
            </a:r>
          </a:p>
          <a:p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Content Analysis Data</a:t>
            </a:r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Black"/>
                <a:cs typeface="Arial Black"/>
              </a:rPr>
              <a:t>Research </a:t>
            </a:r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Questions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722562" y="5394450"/>
            <a:ext cx="5421438" cy="3624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flipH="1">
            <a:off x="-1" y="2402227"/>
            <a:ext cx="3146008" cy="868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279233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Supporting Operational Questions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How did the monthly province reports shape US province advisors' representation of the war?  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Discussion Chapter</a:t>
            </a:r>
          </a:p>
          <a:p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How do organizations document </a:t>
            </a:r>
            <a:endParaRPr lang="en-US" sz="20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complex </a:t>
            </a:r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environments?</a:t>
            </a:r>
          </a:p>
          <a:p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Frameworks of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Recordkeeping 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Behavior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Assessment </a:t>
            </a:r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&amp; 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Evaluation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Wicked </a:t>
            </a:r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Problems</a:t>
            </a:r>
          </a:p>
          <a:p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Black"/>
                <a:cs typeface="Arial Black"/>
              </a:rPr>
              <a:t>Research </a:t>
            </a:r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Questions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722562" y="3277595"/>
            <a:ext cx="5421438" cy="3624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flipH="1">
            <a:off x="-1" y="2402227"/>
            <a:ext cx="3146008" cy="868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3978958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A035028_whiten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pic>
        <p:nvPicPr>
          <p:cNvPr id="6" name="Picture 5" descr="VA0350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06" y="1136412"/>
            <a:ext cx="2211381" cy="1510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7076" y="1077899"/>
            <a:ext cx="28682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Vietnamese soldiers with American advisor in IV Corps in 1970. Photograph VA035028</a:t>
            </a:r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No Date, Van Michael Davidson Collection, The Vietnam Center and Archive, Texas Tech University. </a:t>
            </a:r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http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://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www.vietnam.ttu.edu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virtualarchive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items.php?item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VA035028 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map_gv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90" y="3859566"/>
            <a:ext cx="1549236" cy="2669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35841" y="3804034"/>
            <a:ext cx="28669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US Army, 1975. 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Reproduced in Nick 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Turse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500" i="1" dirty="0">
                <a:solidFill>
                  <a:schemeClr val="bg1"/>
                </a:solidFill>
                <a:latin typeface="Arial"/>
                <a:cs typeface="Arial"/>
              </a:rPr>
              <a:t>Kill Anything That Moves: The Real American War in Vietnam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(New York: Metropolitan Books, 2013).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1" y="3432100"/>
            <a:ext cx="3146009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59161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-3" y="1053412"/>
            <a:ext cx="3146013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US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combat troops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&amp;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US advisors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Peek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combat troops level  |  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540,000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1968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Peak advisor level  |  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7,600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1969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Civilian and advising effort managed by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rray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of US civilian agencies &amp; 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military commands 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CORDS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Civilian Operations and Revolutionary Development Support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Various Advisor Types  |  </a:t>
            </a:r>
            <a:r>
              <a:rPr lang="en-US" sz="2000" i="1" dirty="0" smtClean="0">
                <a:solidFill>
                  <a:schemeClr val="bg1"/>
                </a:solidFill>
                <a:latin typeface="Arial"/>
                <a:cs typeface="Arial"/>
              </a:rPr>
              <a:t>Province Advisors</a:t>
            </a:r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3829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Black"/>
                <a:cs typeface="Arial Black"/>
              </a:rPr>
              <a:t>Historical </a:t>
            </a:r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Background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66507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-3" y="1053412"/>
            <a:ext cx="3146013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Significant reporting responsibilities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30+ monthly reports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65+ reports overall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Black"/>
                <a:cs typeface="Arial Black"/>
              </a:rPr>
              <a:t>Advisor Recordkeeping Ecology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398790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-3" y="1053412"/>
            <a:ext cx="3146013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Capstone monthly report at province level combating insurgency in South Vietnam</a:t>
            </a:r>
          </a:p>
          <a:p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Report Rules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MACV Joint Directive 4-67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MACV Joint Directive 2-69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MACV Joint Directive 4-70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Black"/>
                <a:cs typeface="Arial Black"/>
              </a:rPr>
              <a:t>Monthly Province Reports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23294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-3" y="1053412"/>
            <a:ext cx="3146013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Reported delivered every month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CORDS Regional HQ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CORDS HQ (Saigon)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MACV HQ (Saigon/San Francisco)</a:t>
            </a:r>
          </a:p>
          <a:p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Department of Defense / White 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Black"/>
                <a:cs typeface="Arial Black"/>
              </a:rPr>
              <a:t>Monthly Province Reports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5705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-3" y="1053412"/>
            <a:ext cx="3146013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Overarching Question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How do organizations document complex environments?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Research Questions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57029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-3" y="1053412"/>
            <a:ext cx="3146013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Supporting Operational Questions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What did the rules for creating monthly province reports ask US province advisors to document?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What did US advisors actually document in these monthly province reports?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What was the difference between the prescribed and actual creation of these monthly province reports?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How did the monthly province reports shape US province advisors' representation of the war?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Research Questions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7618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9" y="671566"/>
            <a:ext cx="3094844" cy="61864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-1" y="1717192"/>
            <a:ext cx="3146009" cy="50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9425" y="633006"/>
            <a:ext cx="129881" cy="6224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VA035028_whiten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/>
                <a:cs typeface="Arial"/>
              </a:rPr>
              <a:t>The Wicked Problem of Documenting Armed Conflict</a:t>
            </a:r>
          </a:p>
          <a:p>
            <a:pPr algn="r"/>
            <a:r>
              <a:rPr lang="en-US" sz="1600" b="1" i="1" dirty="0" smtClean="0">
                <a:latin typeface="Arial"/>
                <a:cs typeface="Arial"/>
              </a:rPr>
              <a:t>Eliot Wilczek</a:t>
            </a:r>
            <a:r>
              <a:rPr lang="en-US" sz="1600" i="1" dirty="0" smtClean="0">
                <a:latin typeface="Arial"/>
                <a:cs typeface="Arial"/>
              </a:rPr>
              <a:t> SAA 2013 Research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564" y="1400585"/>
            <a:ext cx="5462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50 Province Reports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January 1969 – February 1973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Single Province</a:t>
            </a:r>
          </a:p>
          <a:p>
            <a:r>
              <a:rPr lang="en-US" sz="2000" i="1" dirty="0" err="1">
                <a:solidFill>
                  <a:schemeClr val="bg1"/>
                </a:solidFill>
                <a:latin typeface="Arial"/>
                <a:cs typeface="Arial"/>
              </a:rPr>
              <a:t>Phong</a:t>
            </a:r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/>
                <a:cs typeface="Arial"/>
              </a:rPr>
              <a:t>Dinh</a:t>
            </a:r>
            <a:endParaRPr lang="en-US" sz="2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949" y="950496"/>
            <a:ext cx="5218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Black"/>
                <a:cs typeface="Arial Black"/>
              </a:rPr>
              <a:t>Case Study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9539"/>
            <a:ext cx="298727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Introduction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latin typeface="Arial Black"/>
                <a:cs typeface="Arial Black"/>
              </a:rPr>
              <a:t>Methodology 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Frameworks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&amp;</a:t>
            </a: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Wicked Problems</a:t>
            </a:r>
          </a:p>
          <a:p>
            <a:pPr algn="r"/>
            <a:endParaRPr lang="en-US" sz="2200" dirty="0">
              <a:solidFill>
                <a:schemeClr val="bg1">
                  <a:lumMod val="75000"/>
                </a:schemeClr>
              </a:solidFill>
              <a:latin typeface="Arial Black"/>
              <a:cs typeface="Arial Black"/>
            </a:endParaRPr>
          </a:p>
          <a:p>
            <a:pPr algn="r"/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4062268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1712</Words>
  <Application>Microsoft Macintosh PowerPoint</Application>
  <PresentationFormat>On-screen Show (4:3)</PresentationFormat>
  <Paragraphs>594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Eliot Wilczek</dc:creator>
  <cp:lastModifiedBy>Eliot Wilczek</cp:lastModifiedBy>
  <cp:revision>132</cp:revision>
  <dcterms:created xsi:type="dcterms:W3CDTF">2013-05-29T12:57:02Z</dcterms:created>
  <dcterms:modified xsi:type="dcterms:W3CDTF">2013-08-14T12:45:43Z</dcterms:modified>
</cp:coreProperties>
</file>