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65" r:id="rId5"/>
    <p:sldId id="267" r:id="rId6"/>
    <p:sldId id="257" r:id="rId7"/>
    <p:sldId id="266" r:id="rId8"/>
    <p:sldId id="261" r:id="rId9"/>
    <p:sldId id="263" r:id="rId10"/>
    <p:sldId id="25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379" autoAdjust="0"/>
  </p:normalViewPr>
  <p:slideViewPr>
    <p:cSldViewPr>
      <p:cViewPr varScale="1">
        <p:scale>
          <a:sx n="64" d="100"/>
          <a:sy n="64" d="100"/>
        </p:scale>
        <p:origin x="-21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6B729-990E-4B7E-A407-E8A516FA5B2B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8D47-CFDA-49FF-8A31-D80F0B4CA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4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10-minutes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2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CurateGear</a:t>
            </a:r>
            <a:r>
              <a:rPr lang="en-US" dirty="0" smtClean="0"/>
              <a:t>,</a:t>
            </a:r>
            <a:r>
              <a:rPr lang="en-US" baseline="0" dirty="0" smtClean="0"/>
              <a:t> January 2013.</a:t>
            </a:r>
          </a:p>
          <a:p>
            <a:r>
              <a:rPr lang="en-US" baseline="0" dirty="0" smtClean="0"/>
              <a:t>But even this was not the genesis of the project. Rather a number of us had been think about the approach I am about to describe and engaged in a number of conversations at the SAA annual conference in August 2012.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21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Streaming</a:t>
            </a:r>
            <a:r>
              <a:rPr lang="en-US" baseline="0" dirty="0" smtClean="0"/>
              <a:t> as a surrogate for copying – University libraries providing students &amp; professors streaming copies of materials</a:t>
            </a:r>
          </a:p>
          <a:p>
            <a:r>
              <a:rPr lang="en-US" b="1" i="1" dirty="0" smtClean="0"/>
              <a:t>Remote Desktop as interactive streamed experience </a:t>
            </a:r>
            <a:r>
              <a:rPr lang="en-US" dirty="0" smtClean="0"/>
              <a:t>– Just</a:t>
            </a:r>
            <a:r>
              <a:rPr lang="en-US" baseline="0" dirty="0" smtClean="0"/>
              <a:t> like we can stream media we can also stream the experience of using the system &amp; records</a:t>
            </a:r>
            <a:endParaRPr lang="en-US" dirty="0" smtClean="0"/>
          </a:p>
          <a:p>
            <a:r>
              <a:rPr lang="en-US" dirty="0" smtClean="0"/>
              <a:t>Remote Desktop to secure sensitive or remote information –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Data without Boundaries (</a:t>
            </a:r>
            <a:r>
              <a:rPr lang="en-US" dirty="0" err="1" smtClean="0"/>
              <a:t>DwB</a:t>
            </a:r>
            <a:r>
              <a:rPr lang="en-US" dirty="0" smtClean="0"/>
              <a:t>), European Remote Access Network (</a:t>
            </a:r>
            <a:r>
              <a:rPr lang="en-US" dirty="0" err="1" smtClean="0"/>
              <a:t>Eu</a:t>
            </a:r>
            <a:r>
              <a:rPr lang="en-US" dirty="0" smtClean="0"/>
              <a:t>-RAN) project: remote access points w/ single-point of service (though even more secure than ours)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Educational Panel Study (NEPS),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RemoteNEPS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School of Public and Environmental Affairs (SPEA), Indiana University, Bloomington, Restricted Access Data Remote Server (</a:t>
            </a:r>
            <a:r>
              <a:rPr lang="en-US" dirty="0" err="1" smtClean="0"/>
              <a:t>RADaRS</a:t>
            </a:r>
            <a:r>
              <a:rPr lang="en-US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79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GRAPHICS: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ALEPH,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Endeca</a:t>
            </a:r>
            <a:r>
              <a:rPr lang="en-US" baseline="0" dirty="0" smtClean="0"/>
              <a:t>, AEON, VCL (VCL split into the web-client &amp; VMWare)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Aleph –collection information-&gt; </a:t>
            </a:r>
            <a:r>
              <a:rPr lang="en-US" baseline="0" dirty="0" err="1" smtClean="0"/>
              <a:t>Endeca</a:t>
            </a:r>
            <a:r>
              <a:rPr lang="en-US" baseline="0" dirty="0" smtClean="0"/>
              <a:t> –user requests-&gt; AEON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Staff manage adding researcher permissions to VCL</a:t>
            </a:r>
          </a:p>
          <a:p>
            <a:r>
              <a:rPr lang="en-US" baseline="0" dirty="0" smtClean="0"/>
              <a:t>Users manage session requests in VCL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43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Diagram VCL components web-interface, image storage, production VM pool/image storage</a:t>
            </a:r>
          </a:p>
          <a:p>
            <a:r>
              <a:rPr lang="en-US" dirty="0" smtClean="0"/>
              <a:t>High-level Workflows walk-throughs (audible</a:t>
            </a:r>
            <a:r>
              <a:rPr lang="en-US" baseline="0" dirty="0" smtClean="0"/>
              <a:t> rather than graphic)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20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Whatever</a:t>
            </a:r>
            <a:r>
              <a:rPr lang="en-US" baseline="0" dirty="0" smtClean="0"/>
              <a:t> is done in the session stays in the session and is destroyed at the end of the session.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RemoteNEPS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allows the bonus option of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downloading result exports (reviewed first, similar to our flipping through researcher photocopies).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0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preference for open source and free-ware to avoid licensing issues.</a:t>
            </a:r>
          </a:p>
          <a:p>
            <a:r>
              <a:rPr lang="en-US" dirty="0" smtClean="0"/>
              <a:t>Additional software could</a:t>
            </a:r>
            <a:r>
              <a:rPr lang="en-US" baseline="0" dirty="0" smtClean="0"/>
              <a:t> easily be added, although there is no official request channel.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94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 has been in production for just over a year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(July 2013).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Discovered with audio that VLC has some playback issues (sounded as if the MP3 skipped like old vinyl).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Attempting to add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68D47-CFDA-49FF-8A31-D80F0B4CAB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0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4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3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8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6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9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5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7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3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E6BE-9631-42D2-B268-E0120704D9FD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81D0-1562-469F-BA4E-3105F4E47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3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0425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9231"/>
                </a:solidFill>
              </a:rPr>
              <a:t>Providing Remote-yet-Restricted Access to Born-Digital Electronic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1752600"/>
          </a:xfrm>
        </p:spPr>
        <p:txBody>
          <a:bodyPr/>
          <a:lstStyle/>
          <a:p>
            <a:r>
              <a:rPr lang="en-US" dirty="0" smtClean="0"/>
              <a:t>via Remote Desktop &amp; Virtual Machines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64683" y="5943600"/>
            <a:ext cx="24146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Seth Shaw</a:t>
            </a:r>
          </a:p>
          <a:p>
            <a:pPr algn="ctr"/>
            <a:r>
              <a:rPr lang="en-US" dirty="0" smtClean="0"/>
              <a:t>Clayton State University</a:t>
            </a:r>
          </a:p>
          <a:p>
            <a:pPr algn="ctr"/>
            <a:r>
              <a:rPr lang="en-US" dirty="0" smtClean="0"/>
              <a:t>Research Forum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7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Since 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collections are being added to the system</a:t>
            </a:r>
          </a:p>
          <a:p>
            <a:r>
              <a:rPr lang="en-US" dirty="0" smtClean="0"/>
              <a:t>Move to Windows 7 for the base-image</a:t>
            </a:r>
          </a:p>
          <a:p>
            <a:r>
              <a:rPr lang="en-US" dirty="0" smtClean="0"/>
              <a:t>Troubleshooting installed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5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Acknowledgments: </a:t>
            </a:r>
          </a:p>
          <a:p>
            <a:pPr marL="0" indent="0">
              <a:buNone/>
            </a:pPr>
            <a:r>
              <a:rPr lang="en-US" dirty="0" smtClean="0"/>
              <a:t>Special </a:t>
            </a:r>
            <a:r>
              <a:rPr lang="en-US" dirty="0"/>
              <a:t>thanks to </a:t>
            </a:r>
            <a:r>
              <a:rPr lang="en-US" dirty="0" smtClean="0"/>
              <a:t>Ken </a:t>
            </a:r>
            <a:r>
              <a:rPr lang="en-US" dirty="0"/>
              <a:t>Mitchell (formerly) from Library Information Systems; Liz </a:t>
            </a:r>
            <a:r>
              <a:rPr lang="en-US" dirty="0" err="1"/>
              <a:t>Wendland</a:t>
            </a:r>
            <a:r>
              <a:rPr lang="en-US" dirty="0"/>
              <a:t> and Mark </a:t>
            </a:r>
            <a:r>
              <a:rPr lang="en-US" dirty="0" err="1"/>
              <a:t>McCahill</a:t>
            </a:r>
            <a:r>
              <a:rPr lang="en-US" dirty="0"/>
              <a:t> from the Office of Information Technology; and all the Rubenstein staff who assisted in this project</a:t>
            </a:r>
            <a:r>
              <a:rPr lang="en-US" dirty="0" smtClean="0"/>
              <a:t>. Thanks to Matthew Farrell, Digital Records Archivist, from the Duke University Archives for updating me on the project’s current status.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My Contact Information:</a:t>
            </a:r>
            <a:endParaRPr lang="en-US" sz="3100" b="1" dirty="0"/>
          </a:p>
          <a:p>
            <a:pPr marL="0" indent="0">
              <a:buNone/>
            </a:pPr>
            <a:r>
              <a:rPr lang="en-US" dirty="0" smtClean="0"/>
              <a:t>Seth </a:t>
            </a:r>
            <a:r>
              <a:rPr lang="en-US" dirty="0"/>
              <a:t>Shaw</a:t>
            </a:r>
          </a:p>
          <a:p>
            <a:pPr marL="0" indent="0">
              <a:buNone/>
            </a:pPr>
            <a:r>
              <a:rPr lang="en-US" dirty="0"/>
              <a:t>Clayton </a:t>
            </a:r>
            <a:r>
              <a:rPr lang="en-US" dirty="0" smtClean="0"/>
              <a:t>State </a:t>
            </a:r>
            <a:r>
              <a:rPr lang="en-US" dirty="0"/>
              <a:t>University</a:t>
            </a:r>
          </a:p>
          <a:p>
            <a:pPr marL="0" indent="0">
              <a:buNone/>
            </a:pPr>
            <a:r>
              <a:rPr lang="en-US" dirty="0"/>
              <a:t>sethshaw@clayton.edu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Note: This project was conducted (January – July 2013) while the author was the Electronic Records Archivist for the University Archives in the David M. Rubenstein Rare Book &amp; Manuscript Library at Duke University.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Site URLs:</a:t>
            </a:r>
          </a:p>
          <a:p>
            <a:pPr marL="0" indent="0">
              <a:buNone/>
            </a:pPr>
            <a:r>
              <a:rPr lang="en-US" dirty="0" smtClean="0"/>
              <a:t>VCL </a:t>
            </a:r>
            <a:r>
              <a:rPr lang="en-US" dirty="0"/>
              <a:t>– http://vcl.oit.duke.edu</a:t>
            </a:r>
          </a:p>
          <a:p>
            <a:pPr marL="0" indent="0">
              <a:buNone/>
            </a:pPr>
            <a:r>
              <a:rPr lang="en-US" dirty="0"/>
              <a:t>Rubenstein Library – http://library.duke.edu/rubenstein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Degrees of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Local-access-only </a:t>
            </a:r>
            <a:r>
              <a:rPr lang="en-US" dirty="0"/>
              <a:t>computer w/o copying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Remote </a:t>
            </a:r>
            <a:r>
              <a:rPr lang="en-US" b="1" dirty="0"/>
              <a:t>access w/o (perfect) copying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Controlled </a:t>
            </a:r>
            <a:r>
              <a:rPr lang="en-US" dirty="0"/>
              <a:t>access w/ download limit controls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Free </a:t>
            </a:r>
            <a:r>
              <a:rPr lang="en-US" dirty="0"/>
              <a:t>copying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8516" y="6550223"/>
            <a:ext cx="5045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 smtClean="0"/>
              <a:t>Shaw. “(</a:t>
            </a:r>
            <a:r>
              <a:rPr lang="en-US" sz="1400" i="1" dirty="0"/>
              <a:t>The Lack of) Access to Digital </a:t>
            </a:r>
            <a:r>
              <a:rPr lang="en-US" sz="1400" i="1" dirty="0" smtClean="0"/>
              <a:t>Materials.” </a:t>
            </a:r>
            <a:r>
              <a:rPr lang="en-US" sz="1400" i="1" dirty="0" err="1" smtClean="0"/>
              <a:t>CurateGear</a:t>
            </a:r>
            <a:r>
              <a:rPr lang="en-US" sz="1400" i="1" dirty="0"/>
              <a:t> </a:t>
            </a:r>
            <a:r>
              <a:rPr lang="en-US" sz="1400" i="1" dirty="0" smtClean="0"/>
              <a:t>2013.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772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Goals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Remote </a:t>
            </a:r>
            <a:r>
              <a:rPr lang="en-US" dirty="0"/>
              <a:t>accessibility to born-digital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Prevent direct copying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Reuse</a:t>
            </a:r>
            <a:r>
              <a:rPr lang="en-US" dirty="0" smtClean="0"/>
              <a:t> </a:t>
            </a:r>
            <a:r>
              <a:rPr lang="en-US" dirty="0"/>
              <a:t>existing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Easy to </a:t>
            </a:r>
            <a:r>
              <a:rPr lang="en-US" dirty="0" smtClean="0"/>
              <a:t>update existing/add </a:t>
            </a:r>
            <a:r>
              <a:rPr lang="en-US" dirty="0"/>
              <a:t>new digital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Easy to manage </a:t>
            </a:r>
            <a:r>
              <a:rPr lang="en-US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Streaming as a surrogate for file copy</a:t>
            </a:r>
          </a:p>
          <a:p>
            <a:r>
              <a:rPr lang="en-US" dirty="0" smtClean="0"/>
              <a:t>Remote Desktop to secure sensitive information</a:t>
            </a:r>
          </a:p>
          <a:p>
            <a:pPr lvl="1"/>
            <a:r>
              <a:rPr lang="en-US" dirty="0" err="1" smtClean="0"/>
              <a:t>Eu</a:t>
            </a:r>
            <a:r>
              <a:rPr lang="en-US" dirty="0" smtClean="0"/>
              <a:t>-RAN (Data without Boundaries)</a:t>
            </a:r>
          </a:p>
          <a:p>
            <a:pPr lvl="1"/>
            <a:r>
              <a:rPr lang="en-US" dirty="0" err="1" smtClean="0"/>
              <a:t>RemoteNEPS</a:t>
            </a:r>
            <a:r>
              <a:rPr lang="en-US" dirty="0" smtClean="0"/>
              <a:t> (National Educational Panel Study)</a:t>
            </a:r>
          </a:p>
          <a:p>
            <a:pPr lvl="1"/>
            <a:r>
              <a:rPr lang="en-US" dirty="0" err="1" smtClean="0"/>
              <a:t>RADaRS</a:t>
            </a:r>
            <a:r>
              <a:rPr lang="en-US" dirty="0" smtClean="0"/>
              <a:t> (SPEA at Indiana University, Bloomington)</a:t>
            </a:r>
          </a:p>
          <a:p>
            <a:pPr lvl="1"/>
            <a:r>
              <a:rPr lang="en-US" dirty="0" err="1" smtClean="0"/>
              <a:t>XenDesktop</a:t>
            </a:r>
            <a:r>
              <a:rPr lang="en-US" dirty="0" smtClean="0"/>
              <a:t>/App, for electronic medical records (Citrix)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not stream an</a:t>
            </a:r>
            <a:br>
              <a:rPr lang="en-US" dirty="0" smtClean="0"/>
            </a:br>
            <a:r>
              <a:rPr lang="en-US" dirty="0" smtClean="0"/>
              <a:t> electronic records experience?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81000" y="1524000"/>
            <a:ext cx="1295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ALEPH</a:t>
            </a:r>
            <a:endParaRPr lang="en-US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810000" y="1524000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Endeca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886510" y="1524000"/>
            <a:ext cx="1371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AEON</a:t>
            </a:r>
            <a:endParaRPr lang="en-US" sz="2000" b="1" dirty="0"/>
          </a:p>
        </p:txBody>
      </p: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1676400" y="1981200"/>
            <a:ext cx="213360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0" idx="1"/>
          </p:cNvCxnSpPr>
          <p:nvPr/>
        </p:nvCxnSpPr>
        <p:spPr>
          <a:xfrm>
            <a:off x="5334000" y="1981200"/>
            <a:ext cx="1552510" cy="0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03372" y="1718846"/>
            <a:ext cx="203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Collection information</a:t>
            </a:r>
            <a:endParaRPr lang="en-US" sz="16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1718846"/>
            <a:ext cx="1315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User requests</a:t>
            </a:r>
            <a:endParaRPr lang="en-US" sz="1600" i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6137439" y="4114800"/>
            <a:ext cx="2869743" cy="2514600"/>
            <a:chOff x="6220440" y="4038600"/>
            <a:chExt cx="2618760" cy="2514600"/>
          </a:xfrm>
        </p:grpSpPr>
        <p:sp>
          <p:nvSpPr>
            <p:cNvPr id="24" name="Rounded Rectangle 23"/>
            <p:cNvSpPr/>
            <p:nvPr/>
          </p:nvSpPr>
          <p:spPr>
            <a:xfrm>
              <a:off x="6220440" y="4038600"/>
              <a:ext cx="2618760" cy="2514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463020" y="5105400"/>
              <a:ext cx="2133600" cy="13716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VMWARE</a:t>
              </a:r>
              <a:endParaRPr lang="en-US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72520" y="4306669"/>
              <a:ext cx="251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Virtual Computing Lab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(VCL)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Straight Arrow Connector 28"/>
          <p:cNvCxnSpPr>
            <a:stCxn id="10" idx="2"/>
            <a:endCxn id="24" idx="0"/>
          </p:cNvCxnSpPr>
          <p:nvPr/>
        </p:nvCxnSpPr>
        <p:spPr>
          <a:xfrm>
            <a:off x="7572310" y="2438400"/>
            <a:ext cx="1" cy="1676400"/>
          </a:xfrm>
          <a:prstGeom prst="straightConnector1">
            <a:avLst/>
          </a:prstGeom>
          <a:ln>
            <a:prstDash val="dash"/>
            <a:headEnd type="none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43800" y="2971800"/>
            <a:ext cx="1174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User IDs &amp;</a:t>
            </a:r>
          </a:p>
          <a:p>
            <a:r>
              <a:rPr lang="en-US" sz="1600" i="1" dirty="0" smtClean="0"/>
              <a:t>Permissions</a:t>
            </a:r>
            <a:endParaRPr lang="en-US" sz="16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2743200"/>
            <a:ext cx="6068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ALEPH</a:t>
            </a:r>
            <a:r>
              <a:rPr lang="en-US" sz="2400" dirty="0" smtClean="0"/>
              <a:t>–Collection management system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Endeca</a:t>
            </a:r>
            <a:r>
              <a:rPr lang="en-US" sz="2400" dirty="0" smtClean="0"/>
              <a:t>–Catalog search system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AEON</a:t>
            </a:r>
            <a:r>
              <a:rPr lang="en-US" sz="2400" dirty="0" smtClean="0"/>
              <a:t>–Request/Workflow management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Virtual Computing Lab</a:t>
            </a:r>
            <a:r>
              <a:rPr lang="en-US" sz="2400" dirty="0" smtClean="0"/>
              <a:t>–Virtual machine and session management/request (web) interface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VMWARE</a:t>
            </a:r>
            <a:r>
              <a:rPr lang="en-US" sz="2400" dirty="0" smtClean="0"/>
              <a:t>–Virtual machine </a:t>
            </a:r>
            <a:r>
              <a:rPr lang="en-US" sz="2400" dirty="0" err="1" smtClean="0"/>
              <a:t>provisioner</a:t>
            </a:r>
            <a:endParaRPr lang="en-US" sz="2400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821" y="2674293"/>
            <a:ext cx="333476" cy="88228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765701" y="3505200"/>
            <a:ext cx="7457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Staff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VCL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24" y="1941264"/>
            <a:ext cx="539597" cy="14276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288268"/>
            <a:ext cx="120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Staff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52400" y="4800600"/>
            <a:ext cx="1828800" cy="1716336"/>
            <a:chOff x="533400" y="4989264"/>
            <a:chExt cx="1828800" cy="17163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8002" y="4989264"/>
              <a:ext cx="539597" cy="1427619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33400" y="6336268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Researchers</a:t>
              </a:r>
              <a:endParaRPr 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900719" y="1793453"/>
            <a:ext cx="4587582" cy="2473747"/>
            <a:chOff x="6220440" y="4038600"/>
            <a:chExt cx="2618760" cy="2514600"/>
          </a:xfrm>
        </p:grpSpPr>
        <p:sp>
          <p:nvSpPr>
            <p:cNvPr id="17" name="Rounded Rectangle 16"/>
            <p:cNvSpPr/>
            <p:nvPr/>
          </p:nvSpPr>
          <p:spPr>
            <a:xfrm>
              <a:off x="6220440" y="4038600"/>
              <a:ext cx="2618760" cy="2514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676937" y="5158949"/>
              <a:ext cx="1705766" cy="104508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VMWARE</a:t>
              </a:r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72520" y="4306669"/>
              <a:ext cx="251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Virtual Computing Lab</a:t>
              </a: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(VCL)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Can 19"/>
          <p:cNvSpPr/>
          <p:nvPr/>
        </p:nvSpPr>
        <p:spPr>
          <a:xfrm>
            <a:off x="7315200" y="4800600"/>
            <a:ext cx="1447800" cy="17526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467600" y="5257800"/>
            <a:ext cx="1143000" cy="1104900"/>
            <a:chOff x="7391400" y="5334000"/>
            <a:chExt cx="1143000" cy="1104900"/>
          </a:xfrm>
        </p:grpSpPr>
        <p:sp>
          <p:nvSpPr>
            <p:cNvPr id="22" name="Flowchart: Magnetic Disk 21"/>
            <p:cNvSpPr/>
            <p:nvPr/>
          </p:nvSpPr>
          <p:spPr>
            <a:xfrm>
              <a:off x="7391400" y="6019800"/>
              <a:ext cx="533400" cy="4191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Magnetic Disk 22"/>
            <p:cNvSpPr/>
            <p:nvPr/>
          </p:nvSpPr>
          <p:spPr>
            <a:xfrm>
              <a:off x="7391400" y="5676900"/>
              <a:ext cx="533400" cy="4191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gnetic Disk 20"/>
            <p:cNvSpPr/>
            <p:nvPr/>
          </p:nvSpPr>
          <p:spPr>
            <a:xfrm>
              <a:off x="7391400" y="5347504"/>
              <a:ext cx="533400" cy="4191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8001000" y="6006296"/>
              <a:ext cx="533400" cy="4191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Magnetic Disk 24"/>
            <p:cNvSpPr/>
            <p:nvPr/>
          </p:nvSpPr>
          <p:spPr>
            <a:xfrm>
              <a:off x="8001000" y="5663396"/>
              <a:ext cx="533400" cy="4191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Magnetic Disk 25"/>
            <p:cNvSpPr/>
            <p:nvPr/>
          </p:nvSpPr>
          <p:spPr>
            <a:xfrm>
              <a:off x="8001000" y="5334000"/>
              <a:ext cx="533400" cy="4191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Cloud 28"/>
          <p:cNvSpPr/>
          <p:nvPr/>
        </p:nvSpPr>
        <p:spPr>
          <a:xfrm>
            <a:off x="3810001" y="4572000"/>
            <a:ext cx="2438400" cy="220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5105400" y="4954238"/>
            <a:ext cx="685800" cy="608362"/>
            <a:chOff x="2362200" y="4192238"/>
            <a:chExt cx="685800" cy="608362"/>
          </a:xfrm>
        </p:grpSpPr>
        <p:sp>
          <p:nvSpPr>
            <p:cNvPr id="35" name="Rectangle 34"/>
            <p:cNvSpPr/>
            <p:nvPr/>
          </p:nvSpPr>
          <p:spPr>
            <a:xfrm>
              <a:off x="2362200" y="4192238"/>
              <a:ext cx="685800" cy="6083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Magnetic Disk 35"/>
            <p:cNvSpPr/>
            <p:nvPr/>
          </p:nvSpPr>
          <p:spPr>
            <a:xfrm>
              <a:off x="2476500" y="4267819"/>
              <a:ext cx="457200" cy="4572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249247" y="5664634"/>
            <a:ext cx="685800" cy="608362"/>
            <a:chOff x="2362200" y="4192238"/>
            <a:chExt cx="685800" cy="608362"/>
          </a:xfrm>
        </p:grpSpPr>
        <p:sp>
          <p:nvSpPr>
            <p:cNvPr id="31" name="Rectangle 30"/>
            <p:cNvSpPr/>
            <p:nvPr/>
          </p:nvSpPr>
          <p:spPr>
            <a:xfrm>
              <a:off x="2362200" y="4192238"/>
              <a:ext cx="685800" cy="6083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gnetic Disk 29"/>
            <p:cNvSpPr/>
            <p:nvPr/>
          </p:nvSpPr>
          <p:spPr>
            <a:xfrm>
              <a:off x="2476500" y="4267819"/>
              <a:ext cx="457200" cy="4572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249247" y="4953000"/>
            <a:ext cx="685800" cy="608362"/>
            <a:chOff x="2362200" y="4192238"/>
            <a:chExt cx="685800" cy="608362"/>
          </a:xfrm>
        </p:grpSpPr>
        <p:sp>
          <p:nvSpPr>
            <p:cNvPr id="38" name="Rectangle 37"/>
            <p:cNvSpPr/>
            <p:nvPr/>
          </p:nvSpPr>
          <p:spPr>
            <a:xfrm>
              <a:off x="2362200" y="4192238"/>
              <a:ext cx="685800" cy="6083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2476500" y="4267819"/>
              <a:ext cx="457200" cy="4572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05400" y="5678138"/>
            <a:ext cx="685800" cy="608362"/>
            <a:chOff x="2362200" y="4192238"/>
            <a:chExt cx="685800" cy="608362"/>
          </a:xfrm>
        </p:grpSpPr>
        <p:sp>
          <p:nvSpPr>
            <p:cNvPr id="41" name="Rectangle 40"/>
            <p:cNvSpPr/>
            <p:nvPr/>
          </p:nvSpPr>
          <p:spPr>
            <a:xfrm>
              <a:off x="2362200" y="4192238"/>
              <a:ext cx="685800" cy="60836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Magnetic Disk 41"/>
            <p:cNvSpPr/>
            <p:nvPr/>
          </p:nvSpPr>
          <p:spPr>
            <a:xfrm>
              <a:off x="2476500" y="4267819"/>
              <a:ext cx="457200" cy="457200"/>
            </a:xfrm>
            <a:prstGeom prst="flowChartMagneticDisk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4" name="Straight Arrow Connector 43"/>
          <p:cNvCxnSpPr>
            <a:stCxn id="9" idx="3"/>
            <a:endCxn id="31" idx="1"/>
          </p:cNvCxnSpPr>
          <p:nvPr/>
        </p:nvCxnSpPr>
        <p:spPr>
          <a:xfrm>
            <a:off x="1336599" y="5514410"/>
            <a:ext cx="2912648" cy="45440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" idx="3"/>
            <a:endCxn id="17" idx="1"/>
          </p:cNvCxnSpPr>
          <p:nvPr/>
        </p:nvCxnSpPr>
        <p:spPr>
          <a:xfrm flipV="1">
            <a:off x="1336599" y="3030327"/>
            <a:ext cx="2564120" cy="248408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3"/>
            <a:endCxn id="38" idx="1"/>
          </p:cNvCxnSpPr>
          <p:nvPr/>
        </p:nvCxnSpPr>
        <p:spPr>
          <a:xfrm>
            <a:off x="1254121" y="2655074"/>
            <a:ext cx="2995126" cy="260210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" idx="3"/>
            <a:endCxn id="17" idx="1"/>
          </p:cNvCxnSpPr>
          <p:nvPr/>
        </p:nvCxnSpPr>
        <p:spPr>
          <a:xfrm>
            <a:off x="1254121" y="2655074"/>
            <a:ext cx="2646598" cy="375253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582842">
            <a:off x="2014340" y="5440981"/>
            <a:ext cx="1568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Remote Desktop</a:t>
            </a:r>
            <a:endParaRPr lang="en-US" sz="1600" dirty="0"/>
          </a:p>
        </p:txBody>
      </p:sp>
      <p:sp>
        <p:nvSpPr>
          <p:cNvPr id="59" name="TextBox 58"/>
          <p:cNvSpPr txBox="1"/>
          <p:nvPr/>
        </p:nvSpPr>
        <p:spPr>
          <a:xfrm rot="18957419">
            <a:off x="1277140" y="4454534"/>
            <a:ext cx="1592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Request sessions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 rot="2517945">
            <a:off x="1499662" y="3234689"/>
            <a:ext cx="1568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Remote Desktop</a:t>
            </a:r>
            <a:endParaRPr lang="en-US" sz="1600" dirty="0"/>
          </a:p>
        </p:txBody>
      </p:sp>
      <p:sp>
        <p:nvSpPr>
          <p:cNvPr id="61" name="TextBox 60"/>
          <p:cNvSpPr txBox="1"/>
          <p:nvPr/>
        </p:nvSpPr>
        <p:spPr>
          <a:xfrm rot="505698">
            <a:off x="1466575" y="2027550"/>
            <a:ext cx="2405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Update users/permissions</a:t>
            </a:r>
          </a:p>
          <a:p>
            <a:r>
              <a:rPr lang="en-US" sz="1600" dirty="0" smtClean="0"/>
              <a:t>Request sessions</a:t>
            </a:r>
          </a:p>
          <a:p>
            <a:r>
              <a:rPr lang="en-US" sz="1600" dirty="0" smtClean="0"/>
              <a:t>Create images (&amp; versions)</a:t>
            </a:r>
            <a:endParaRPr lang="en-US" sz="1600" dirty="0"/>
          </a:p>
        </p:txBody>
      </p:sp>
      <p:cxnSp>
        <p:nvCxnSpPr>
          <p:cNvPr id="63" name="Straight Arrow Connector 62"/>
          <p:cNvCxnSpPr>
            <a:stCxn id="29" idx="0"/>
            <a:endCxn id="20" idx="2"/>
          </p:cNvCxnSpPr>
          <p:nvPr/>
        </p:nvCxnSpPr>
        <p:spPr>
          <a:xfrm>
            <a:off x="6246369" y="5676900"/>
            <a:ext cx="1068831" cy="0"/>
          </a:xfrm>
          <a:prstGeom prst="straightConnector1">
            <a:avLst/>
          </a:prstGeom>
          <a:ln w="25400">
            <a:solidFill>
              <a:schemeClr val="accent6"/>
            </a:solidFill>
            <a:prstDash val="dash"/>
            <a:headEnd type="arrow" w="med" len="lg"/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165202" y="5300246"/>
            <a:ext cx="11581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Copy Image</a:t>
            </a:r>
            <a:endParaRPr lang="en-US" sz="1600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6172200" y="5681246"/>
            <a:ext cx="1141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Save Image</a:t>
            </a:r>
            <a:endParaRPr lang="en-US" sz="1600" i="1" dirty="0"/>
          </a:p>
        </p:txBody>
      </p:sp>
      <p:cxnSp>
        <p:nvCxnSpPr>
          <p:cNvPr id="66" name="Straight Arrow Connector 65"/>
          <p:cNvCxnSpPr>
            <a:stCxn id="18" idx="2"/>
            <a:endCxn id="29" idx="3"/>
          </p:cNvCxnSpPr>
          <p:nvPr/>
        </p:nvCxnSpPr>
        <p:spPr>
          <a:xfrm flipH="1">
            <a:off x="5029201" y="3923702"/>
            <a:ext cx="1165309" cy="774645"/>
          </a:xfrm>
          <a:prstGeom prst="straightConnector1">
            <a:avLst/>
          </a:prstGeom>
          <a:ln w="25400">
            <a:solidFill>
              <a:schemeClr val="accent6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8" idx="2"/>
            <a:endCxn id="20" idx="1"/>
          </p:cNvCxnSpPr>
          <p:nvPr/>
        </p:nvCxnSpPr>
        <p:spPr>
          <a:xfrm>
            <a:off x="6194510" y="3923702"/>
            <a:ext cx="1844590" cy="876898"/>
          </a:xfrm>
          <a:prstGeom prst="straightConnector1">
            <a:avLst/>
          </a:prstGeom>
          <a:ln w="25400">
            <a:solidFill>
              <a:schemeClr val="accent6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6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the (Win XP)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Installed </a:t>
            </a:r>
            <a:r>
              <a:rPr lang="en-US" sz="2400" b="1" dirty="0"/>
              <a:t>Group Policy ADM</a:t>
            </a:r>
            <a:r>
              <a:rPr lang="en-US" sz="2400" dirty="0"/>
              <a:t> Files and Preference Client Side </a:t>
            </a:r>
            <a:r>
              <a:rPr lang="en-US" sz="2400" b="1" dirty="0"/>
              <a:t>Extensions</a:t>
            </a:r>
          </a:p>
          <a:p>
            <a:r>
              <a:rPr lang="en-US" sz="2400" dirty="0"/>
              <a:t>Group Policy Object (GPO) Edits</a:t>
            </a:r>
          </a:p>
          <a:p>
            <a:pPr marL="1076325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Do not allow </a:t>
            </a:r>
            <a:r>
              <a:rPr lang="en-US" sz="2400" dirty="0" smtClean="0"/>
              <a:t>Client/Server </a:t>
            </a:r>
            <a:r>
              <a:rPr lang="en-US" sz="2400" dirty="0"/>
              <a:t>data </a:t>
            </a:r>
            <a:r>
              <a:rPr lang="en-US" sz="2400" dirty="0" smtClean="0"/>
              <a:t>redirection.</a:t>
            </a:r>
          </a:p>
          <a:p>
            <a:pPr marL="1076325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Windows </a:t>
            </a:r>
            <a:r>
              <a:rPr lang="en-US" sz="2400" dirty="0"/>
              <a:t>Firewall: All ports closed except those required for VCL and Remote Desktop (22, 3389, 901, and 903)</a:t>
            </a:r>
          </a:p>
          <a:p>
            <a:pPr marL="1076325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Proxy Settings (all outgoing connections routed to 0.0.0.0)</a:t>
            </a:r>
          </a:p>
          <a:p>
            <a:pPr marL="1076325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Windows Explorer</a:t>
            </a:r>
          </a:p>
          <a:p>
            <a:pPr marL="1881188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No "Computers Near Me" in My Network Settings</a:t>
            </a:r>
          </a:p>
          <a:p>
            <a:pPr marL="1881188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No "Entire Network" in My Network Settings</a:t>
            </a:r>
          </a:p>
          <a:p>
            <a:pPr marL="1881188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Remove "Map Network Drive"...</a:t>
            </a:r>
          </a:p>
          <a:p>
            <a:r>
              <a:rPr lang="en-US" sz="2400" dirty="0"/>
              <a:t>Uninstall/Remove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OpenAFS</a:t>
            </a:r>
            <a:r>
              <a:rPr lang="en-US" sz="2400" dirty="0"/>
              <a:t>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Startup shortcuts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Eprint</a:t>
            </a:r>
            <a:endParaRPr lang="en-US" sz="2400" dirty="0"/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Remote Desktop </a:t>
            </a:r>
            <a:r>
              <a:rPr lang="en-US" sz="2400" i="1" dirty="0" smtClean="0"/>
              <a:t>Client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96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Included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1628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Droid </a:t>
            </a:r>
            <a:r>
              <a:rPr lang="en-US" dirty="0"/>
              <a:t>- </a:t>
            </a:r>
            <a:r>
              <a:rPr lang="en-US" i="1" dirty="0" smtClean="0"/>
              <a:t>File </a:t>
            </a:r>
            <a:r>
              <a:rPr lang="en-US" i="1" dirty="0"/>
              <a:t>format identifier</a:t>
            </a:r>
          </a:p>
          <a:p>
            <a:r>
              <a:rPr lang="en-US" b="1" dirty="0"/>
              <a:t>GIMP </a:t>
            </a:r>
            <a:r>
              <a:rPr lang="en-US" dirty="0"/>
              <a:t>(2.4) - </a:t>
            </a:r>
            <a:r>
              <a:rPr lang="en-US" i="1" dirty="0"/>
              <a:t>Image editing tool</a:t>
            </a:r>
          </a:p>
          <a:p>
            <a:r>
              <a:rPr lang="en-US" b="1" dirty="0" err="1"/>
              <a:t>grepWin</a:t>
            </a:r>
            <a:r>
              <a:rPr lang="en-US" dirty="0"/>
              <a:t> - </a:t>
            </a:r>
            <a:r>
              <a:rPr lang="en-US" i="1" dirty="0"/>
              <a:t>Search tool</a:t>
            </a:r>
          </a:p>
          <a:p>
            <a:r>
              <a:rPr lang="en-US" b="1" dirty="0" err="1"/>
              <a:t>HxD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i="1" dirty="0"/>
              <a:t>Binary data editor</a:t>
            </a:r>
          </a:p>
          <a:p>
            <a:r>
              <a:rPr lang="en-US" b="1" dirty="0" err="1"/>
              <a:t>IRfan</a:t>
            </a:r>
            <a:r>
              <a:rPr lang="en-US" b="1" dirty="0"/>
              <a:t> View </a:t>
            </a:r>
            <a:r>
              <a:rPr lang="en-US" dirty="0"/>
              <a:t>- </a:t>
            </a:r>
            <a:r>
              <a:rPr lang="en-US" i="1" dirty="0"/>
              <a:t>Image viewer</a:t>
            </a:r>
          </a:p>
          <a:p>
            <a:r>
              <a:rPr lang="en-US" b="1" dirty="0" err="1"/>
              <a:t>MBoxView</a:t>
            </a:r>
            <a:r>
              <a:rPr lang="en-US" dirty="0"/>
              <a:t> - </a:t>
            </a:r>
            <a:r>
              <a:rPr lang="en-US" i="1" dirty="0" err="1"/>
              <a:t>MBox</a:t>
            </a:r>
            <a:r>
              <a:rPr lang="en-US" i="1" dirty="0"/>
              <a:t> (email folder) viewer</a:t>
            </a:r>
          </a:p>
          <a:p>
            <a:r>
              <a:rPr lang="en-US" b="1" dirty="0" err="1"/>
              <a:t>NotePad</a:t>
            </a:r>
            <a:r>
              <a:rPr lang="en-US" b="1" dirty="0"/>
              <a:t>++</a:t>
            </a:r>
            <a:r>
              <a:rPr lang="en-US" dirty="0"/>
              <a:t> - </a:t>
            </a:r>
            <a:r>
              <a:rPr lang="en-US" i="1" dirty="0"/>
              <a:t>Advanced text editor</a:t>
            </a:r>
          </a:p>
          <a:p>
            <a:r>
              <a:rPr lang="en-US" b="1" dirty="0"/>
              <a:t>Open-Office </a:t>
            </a:r>
            <a:r>
              <a:rPr lang="en-US" dirty="0" smtClean="0"/>
              <a:t>– </a:t>
            </a:r>
            <a:r>
              <a:rPr lang="en-US" i="1" dirty="0" smtClean="0"/>
              <a:t>Office document </a:t>
            </a:r>
            <a:r>
              <a:rPr lang="en-US" i="1" dirty="0"/>
              <a:t>editor</a:t>
            </a:r>
          </a:p>
          <a:p>
            <a:r>
              <a:rPr lang="en-US" b="1" dirty="0"/>
              <a:t>PST Viewer</a:t>
            </a:r>
            <a:r>
              <a:rPr lang="en-US" dirty="0"/>
              <a:t> - </a:t>
            </a:r>
            <a:r>
              <a:rPr lang="en-US" i="1" dirty="0"/>
              <a:t>PST (Microsoft email) viewer</a:t>
            </a:r>
          </a:p>
          <a:p>
            <a:r>
              <a:rPr lang="en-US" b="1" dirty="0" err="1"/>
              <a:t>SQLiteStudio</a:t>
            </a:r>
            <a:r>
              <a:rPr lang="en-US" b="1" dirty="0"/>
              <a:t> </a:t>
            </a:r>
            <a:r>
              <a:rPr lang="en-US" dirty="0"/>
              <a:t>(2.1) - </a:t>
            </a:r>
            <a:r>
              <a:rPr lang="en-US" i="1" dirty="0" smtClean="0"/>
              <a:t>SQLite </a:t>
            </a:r>
            <a:r>
              <a:rPr lang="en-US" i="1" dirty="0"/>
              <a:t>Database </a:t>
            </a:r>
            <a:r>
              <a:rPr lang="en-US" i="1" dirty="0" smtClean="0"/>
              <a:t>Viewer/Editor</a:t>
            </a:r>
            <a:endParaRPr lang="en-US" i="1" dirty="0"/>
          </a:p>
          <a:p>
            <a:r>
              <a:rPr lang="en-US" b="1" dirty="0"/>
              <a:t>VLC media player</a:t>
            </a:r>
            <a:r>
              <a:rPr lang="en-US" dirty="0"/>
              <a:t> - </a:t>
            </a:r>
            <a:r>
              <a:rPr lang="en-US" i="1" dirty="0" smtClean="0"/>
              <a:t>Audio/Video </a:t>
            </a:r>
            <a:r>
              <a:rPr lang="en-US" i="1" dirty="0"/>
              <a:t>viewer</a:t>
            </a:r>
          </a:p>
          <a:p>
            <a:r>
              <a:rPr lang="en-US" b="1" dirty="0" err="1"/>
              <a:t>WinDirStat</a:t>
            </a:r>
            <a:r>
              <a:rPr lang="en-US" b="1" dirty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Disk space usage analysis </a:t>
            </a:r>
            <a:r>
              <a:rPr lang="en-US" i="1" dirty="0"/>
              <a:t>tool</a:t>
            </a:r>
          </a:p>
          <a:p>
            <a:r>
              <a:rPr lang="en-US" b="1" dirty="0"/>
              <a:t>XML Copy Editor</a:t>
            </a:r>
            <a:r>
              <a:rPr lang="en-US" dirty="0"/>
              <a:t> - </a:t>
            </a:r>
            <a:r>
              <a:rPr lang="en-US" i="1" dirty="0"/>
              <a:t>XML </a:t>
            </a:r>
            <a:r>
              <a:rPr lang="en-US" i="1" dirty="0" smtClean="0"/>
              <a:t>editor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915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881</Words>
  <Application>Microsoft Office PowerPoint</Application>
  <PresentationFormat>On-screen Show (4:3)</PresentationFormat>
  <Paragraphs>138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Providing Remote-yet-Restricted Access to Born-Digital Electronic Records</vt:lpstr>
      <vt:lpstr>Background: Degrees of Restriction</vt:lpstr>
      <vt:lpstr>Primary Goals &amp; Objectives</vt:lpstr>
      <vt:lpstr>Prior Art</vt:lpstr>
      <vt:lpstr>Why not stream an  electronic records experience?</vt:lpstr>
      <vt:lpstr>System Overview</vt:lpstr>
      <vt:lpstr>Using VCL</vt:lpstr>
      <vt:lpstr>Securing the (Win XP) Image</vt:lpstr>
      <vt:lpstr>Software Included</vt:lpstr>
      <vt:lpstr>Since then…</vt:lpstr>
      <vt:lpstr>PowerPoint Presentation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Remote-yet-Restricted Access to Born-Digital Electronic Records</dc:title>
  <dc:creator>Seth Shaw</dc:creator>
  <cp:lastModifiedBy>Seth Shaw</cp:lastModifiedBy>
  <cp:revision>25</cp:revision>
  <dcterms:created xsi:type="dcterms:W3CDTF">2014-07-31T15:18:24Z</dcterms:created>
  <dcterms:modified xsi:type="dcterms:W3CDTF">2014-08-12T12:28:40Z</dcterms:modified>
</cp:coreProperties>
</file>